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75" r:id="rId2"/>
    <p:sldId id="274" r:id="rId3"/>
    <p:sldId id="300" r:id="rId4"/>
    <p:sldId id="299" r:id="rId5"/>
    <p:sldId id="256" r:id="rId6"/>
    <p:sldId id="286" r:id="rId7"/>
    <p:sldId id="301" r:id="rId8"/>
    <p:sldId id="257" r:id="rId9"/>
    <p:sldId id="287" r:id="rId10"/>
    <p:sldId id="302" r:id="rId11"/>
    <p:sldId id="289" r:id="rId12"/>
    <p:sldId id="305" r:id="rId13"/>
    <p:sldId id="294" r:id="rId14"/>
    <p:sldId id="307" r:id="rId15"/>
    <p:sldId id="306" r:id="rId16"/>
    <p:sldId id="295" r:id="rId17"/>
    <p:sldId id="303" r:id="rId18"/>
    <p:sldId id="304" r:id="rId19"/>
    <p:sldId id="290" r:id="rId20"/>
    <p:sldId id="296" r:id="rId21"/>
    <p:sldId id="308" r:id="rId22"/>
    <p:sldId id="293" r:id="rId23"/>
    <p:sldId id="297" r:id="rId24"/>
    <p:sldId id="310" r:id="rId25"/>
    <p:sldId id="309" r:id="rId26"/>
    <p:sldId id="291" r:id="rId27"/>
    <p:sldId id="292" r:id="rId28"/>
    <p:sldId id="298" r:id="rId29"/>
    <p:sldId id="258" r:id="rId30"/>
    <p:sldId id="339" r:id="rId31"/>
    <p:sldId id="272" r:id="rId32"/>
    <p:sldId id="312" r:id="rId33"/>
    <p:sldId id="313" r:id="rId34"/>
    <p:sldId id="315" r:id="rId35"/>
    <p:sldId id="263" r:id="rId36"/>
    <p:sldId id="316" r:id="rId37"/>
    <p:sldId id="317" r:id="rId38"/>
    <p:sldId id="318" r:id="rId39"/>
    <p:sldId id="319" r:id="rId40"/>
    <p:sldId id="320" r:id="rId41"/>
    <p:sldId id="281" r:id="rId42"/>
    <p:sldId id="321" r:id="rId43"/>
    <p:sldId id="322" r:id="rId44"/>
    <p:sldId id="324" r:id="rId45"/>
    <p:sldId id="323" r:id="rId46"/>
    <p:sldId id="325" r:id="rId47"/>
    <p:sldId id="326" r:id="rId48"/>
    <p:sldId id="327" r:id="rId49"/>
    <p:sldId id="328" r:id="rId50"/>
    <p:sldId id="314" r:id="rId51"/>
    <p:sldId id="329" r:id="rId52"/>
    <p:sldId id="330" r:id="rId53"/>
    <p:sldId id="331" r:id="rId54"/>
    <p:sldId id="332" r:id="rId55"/>
    <p:sldId id="333" r:id="rId56"/>
    <p:sldId id="334" r:id="rId57"/>
    <p:sldId id="335" r:id="rId58"/>
    <p:sldId id="336" r:id="rId59"/>
    <p:sldId id="337" r:id="rId60"/>
    <p:sldId id="338" r:id="rId61"/>
    <p:sldId id="279" r:id="rId62"/>
    <p:sldId id="280" r:id="rId63"/>
    <p:sldId id="282" r:id="rId64"/>
    <p:sldId id="262" r:id="rId65"/>
    <p:sldId id="265" r:id="rId66"/>
    <p:sldId id="266" r:id="rId67"/>
    <p:sldId id="267" r:id="rId68"/>
    <p:sldId id="268" r:id="rId69"/>
    <p:sldId id="269" r:id="rId70"/>
    <p:sldId id="270" r:id="rId71"/>
    <p:sldId id="271" r:id="rId72"/>
    <p:sldId id="285" r:id="rId73"/>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923" autoAdjust="0"/>
    <p:restoredTop sz="94660"/>
  </p:normalViewPr>
  <p:slideViewPr>
    <p:cSldViewPr>
      <p:cViewPr>
        <p:scale>
          <a:sx n="90" d="100"/>
          <a:sy n="90" d="100"/>
        </p:scale>
        <p:origin x="-1386" y="4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A3A93719-CA44-4F36-8FF0-B10BF1F12D87}" type="datetimeFigureOut">
              <a:rPr lang="ar-IQ" smtClean="0"/>
              <a:t>01/11/1442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F3B21A17-44FC-4EC1-BF70-0681B0E3A8CE}" type="slidenum">
              <a:rPr lang="ar-IQ" smtClean="0"/>
              <a:t>‹#›</a:t>
            </a:fld>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A3A93719-CA44-4F36-8FF0-B10BF1F12D87}" type="datetimeFigureOut">
              <a:rPr lang="ar-IQ" smtClean="0"/>
              <a:t>01/11/1442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F3B21A17-44FC-4EC1-BF70-0681B0E3A8CE}"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A3A93719-CA44-4F36-8FF0-B10BF1F12D87}" type="datetimeFigureOut">
              <a:rPr lang="ar-IQ" smtClean="0"/>
              <a:t>01/11/1442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F3B21A17-44FC-4EC1-BF70-0681B0E3A8CE}" type="slidenum">
              <a:rPr lang="ar-IQ" smtClean="0"/>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A3A93719-CA44-4F36-8FF0-B10BF1F12D87}" type="datetimeFigureOut">
              <a:rPr lang="ar-IQ" smtClean="0"/>
              <a:t>01/11/1442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F3B21A17-44FC-4EC1-BF70-0681B0E3A8CE}" type="slidenum">
              <a:rPr lang="ar-IQ" smtClean="0"/>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A3A93719-CA44-4F36-8FF0-B10BF1F12D87}" type="datetimeFigureOut">
              <a:rPr lang="ar-IQ" smtClean="0"/>
              <a:t>01/11/1442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F3B21A17-44FC-4EC1-BF70-0681B0E3A8CE}" type="slidenum">
              <a:rPr lang="ar-IQ" smtClean="0"/>
              <a:t>‹#›</a:t>
            </a:fld>
            <a:endParaRPr lang="ar-IQ"/>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A3A93719-CA44-4F36-8FF0-B10BF1F12D87}" type="datetimeFigureOut">
              <a:rPr lang="ar-IQ" smtClean="0"/>
              <a:t>01/11/1442</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F3B21A17-44FC-4EC1-BF70-0681B0E3A8CE}" type="slidenum">
              <a:rPr lang="ar-IQ" smtClean="0"/>
              <a:t>‹#›</a:t>
            </a:fld>
            <a:endParaRPr lang="ar-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A3A93719-CA44-4F36-8FF0-B10BF1F12D87}" type="datetimeFigureOut">
              <a:rPr lang="ar-IQ" smtClean="0"/>
              <a:t>01/11/1442</a:t>
            </a:fld>
            <a:endParaRPr lang="ar-IQ"/>
          </a:p>
        </p:txBody>
      </p:sp>
      <p:sp>
        <p:nvSpPr>
          <p:cNvPr id="8" name="عنصر نائب للتذييل 7"/>
          <p:cNvSpPr>
            <a:spLocks noGrp="1"/>
          </p:cNvSpPr>
          <p:nvPr>
            <p:ph type="ftr" sz="quarter" idx="11"/>
          </p:nvPr>
        </p:nvSpPr>
        <p:spPr/>
        <p:txBody>
          <a:bodyPr/>
          <a:lstStyle/>
          <a:p>
            <a:endParaRPr lang="ar-IQ"/>
          </a:p>
        </p:txBody>
      </p:sp>
      <p:sp>
        <p:nvSpPr>
          <p:cNvPr id="9" name="عنصر نائب لرقم الشريحة 8"/>
          <p:cNvSpPr>
            <a:spLocks noGrp="1"/>
          </p:cNvSpPr>
          <p:nvPr>
            <p:ph type="sldNum" sz="quarter" idx="12"/>
          </p:nvPr>
        </p:nvSpPr>
        <p:spPr/>
        <p:txBody>
          <a:bodyPr/>
          <a:lstStyle/>
          <a:p>
            <a:fld id="{F3B21A17-44FC-4EC1-BF70-0681B0E3A8CE}" type="slidenum">
              <a:rPr lang="ar-IQ" smtClean="0"/>
              <a:t>‹#›</a:t>
            </a:fld>
            <a:endParaRPr lang="ar-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A3A93719-CA44-4F36-8FF0-B10BF1F12D87}" type="datetimeFigureOut">
              <a:rPr lang="ar-IQ" smtClean="0"/>
              <a:t>01/11/1442</a:t>
            </a:fld>
            <a:endParaRPr lang="ar-IQ"/>
          </a:p>
        </p:txBody>
      </p:sp>
      <p:sp>
        <p:nvSpPr>
          <p:cNvPr id="4" name="عنصر نائب للتذييل 3"/>
          <p:cNvSpPr>
            <a:spLocks noGrp="1"/>
          </p:cNvSpPr>
          <p:nvPr>
            <p:ph type="ftr" sz="quarter" idx="11"/>
          </p:nvPr>
        </p:nvSpPr>
        <p:spPr/>
        <p:txBody>
          <a:bodyPr/>
          <a:lstStyle/>
          <a:p>
            <a:endParaRPr lang="ar-IQ"/>
          </a:p>
        </p:txBody>
      </p:sp>
      <p:sp>
        <p:nvSpPr>
          <p:cNvPr id="5" name="عنصر نائب لرقم الشريحة 4"/>
          <p:cNvSpPr>
            <a:spLocks noGrp="1"/>
          </p:cNvSpPr>
          <p:nvPr>
            <p:ph type="sldNum" sz="quarter" idx="12"/>
          </p:nvPr>
        </p:nvSpPr>
        <p:spPr/>
        <p:txBody>
          <a:bodyPr/>
          <a:lstStyle/>
          <a:p>
            <a:fld id="{F3B21A17-44FC-4EC1-BF70-0681B0E3A8CE}" type="slidenum">
              <a:rPr lang="ar-IQ" smtClean="0"/>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3A93719-CA44-4F36-8FF0-B10BF1F12D87}" type="datetimeFigureOut">
              <a:rPr lang="ar-IQ" smtClean="0"/>
              <a:t>01/11/1442</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F3B21A17-44FC-4EC1-BF70-0681B0E3A8CE}" type="slidenum">
              <a:rPr lang="ar-IQ" smtClean="0"/>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A3A93719-CA44-4F36-8FF0-B10BF1F12D87}" type="datetimeFigureOut">
              <a:rPr lang="ar-IQ" smtClean="0"/>
              <a:t>01/11/1442</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F3B21A17-44FC-4EC1-BF70-0681B0E3A8CE}" type="slidenum">
              <a:rPr lang="ar-IQ" smtClean="0"/>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A3A93719-CA44-4F36-8FF0-B10BF1F12D87}" type="datetimeFigureOut">
              <a:rPr lang="ar-IQ" smtClean="0"/>
              <a:t>01/11/1442</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F3B21A17-44FC-4EC1-BF70-0681B0E3A8CE}" type="slidenum">
              <a:rPr lang="ar-IQ" smtClean="0"/>
              <a:t>‹#›</a:t>
            </a:fld>
            <a:endParaRPr lang="ar-IQ"/>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3A93719-CA44-4F36-8FF0-B10BF1F12D87}" type="datetimeFigureOut">
              <a:rPr lang="ar-IQ" smtClean="0"/>
              <a:t>01/11/1442</a:t>
            </a:fld>
            <a:endParaRPr lang="ar-IQ"/>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3B21A17-44FC-4EC1-BF70-0681B0E3A8CE}" type="slidenum">
              <a:rPr lang="ar-IQ" smtClean="0"/>
              <a:t>‹#›</a:t>
            </a:fld>
            <a:endParaRPr lang="ar-IQ"/>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youtu.be/Oy0yxkigriA"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4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3231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848" y="82414"/>
            <a:ext cx="6126480" cy="6702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75548" y="3635732"/>
            <a:ext cx="2384884" cy="369332"/>
          </a:xfrm>
          <a:prstGeom prst="rect">
            <a:avLst/>
          </a:prstGeom>
        </p:spPr>
        <p:txBody>
          <a:bodyPr wrap="none">
            <a:spAutoFit/>
          </a:bodyPr>
          <a:lstStyle/>
          <a:p>
            <a:r>
              <a:rPr lang="en-US" b="1" dirty="0"/>
              <a:t>Choosing A Teaser Bull </a:t>
            </a:r>
          </a:p>
        </p:txBody>
      </p:sp>
    </p:spTree>
    <p:extLst>
      <p:ext uri="{BB962C8B-B14F-4D97-AF65-F5344CB8AC3E}">
        <p14:creationId xmlns:p14="http://schemas.microsoft.com/office/powerpoint/2010/main" val="3552854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Choosing A Teaser Bull </a:t>
            </a:r>
            <a:endParaRPr lang="en-US" b="1" dirty="0"/>
          </a:p>
        </p:txBody>
      </p:sp>
      <p:sp>
        <p:nvSpPr>
          <p:cNvPr id="5" name="Rectangle 4"/>
          <p:cNvSpPr/>
          <p:nvPr/>
        </p:nvSpPr>
        <p:spPr>
          <a:xfrm>
            <a:off x="467544" y="1412776"/>
            <a:ext cx="8424936" cy="4524315"/>
          </a:xfrm>
          <a:prstGeom prst="rect">
            <a:avLst/>
          </a:prstGeom>
        </p:spPr>
        <p:txBody>
          <a:bodyPr wrap="square">
            <a:spAutoFit/>
          </a:bodyPr>
          <a:lstStyle/>
          <a:p>
            <a:pPr algn="l" rtl="0"/>
            <a:r>
              <a:rPr lang="en-US" sz="3200" dirty="0" smtClean="0"/>
              <a:t>	Several </a:t>
            </a:r>
            <a:r>
              <a:rPr lang="en-US" sz="3200" dirty="0"/>
              <a:t>factors need to be considered when choosing a teaser </a:t>
            </a:r>
            <a:r>
              <a:rPr lang="en-US" sz="3200" dirty="0" smtClean="0"/>
              <a:t>bull:</a:t>
            </a:r>
          </a:p>
          <a:p>
            <a:pPr marL="342900" indent="-342900" algn="l" rtl="0">
              <a:buFont typeface="+mj-lt"/>
              <a:buAutoNum type="arabicPeriod"/>
            </a:pPr>
            <a:r>
              <a:rPr lang="en-US" sz="3200" dirty="0" smtClean="0"/>
              <a:t>Teaser bulls aged 1–3 years old age.</a:t>
            </a:r>
          </a:p>
          <a:p>
            <a:pPr marL="342900" indent="-342900" algn="l" rtl="0">
              <a:buFont typeface="+mj-lt"/>
              <a:buAutoNum type="arabicPeriod"/>
            </a:pPr>
            <a:r>
              <a:rPr lang="en-US" sz="3200" dirty="0" smtClean="0"/>
              <a:t>The ideal bull needs to be moderately sized, less than 272kg.</a:t>
            </a:r>
          </a:p>
          <a:p>
            <a:pPr marL="342900" indent="-342900" algn="l" rtl="0">
              <a:buFont typeface="+mj-lt"/>
              <a:buAutoNum type="arabicPeriod"/>
            </a:pPr>
            <a:r>
              <a:rPr lang="en-US" sz="3200" dirty="0" smtClean="0"/>
              <a:t>Mild temperament. </a:t>
            </a:r>
          </a:p>
          <a:p>
            <a:pPr marL="342900" indent="-342900" algn="l" rtl="0">
              <a:buFont typeface="+mj-lt"/>
              <a:buAutoNum type="arabicPeriod"/>
            </a:pPr>
            <a:r>
              <a:rPr lang="en-US" sz="3200" dirty="0" smtClean="0"/>
              <a:t>Easily handled. </a:t>
            </a:r>
          </a:p>
          <a:p>
            <a:pPr marL="342900" indent="-342900" algn="l" rtl="0">
              <a:buFont typeface="+mj-lt"/>
              <a:buAutoNum type="arabicPeriod"/>
            </a:pPr>
            <a:r>
              <a:rPr lang="en-US" sz="3200" dirty="0" smtClean="0"/>
              <a:t>Free of transmissible diseases. </a:t>
            </a:r>
          </a:p>
          <a:p>
            <a:pPr marL="342900" indent="-342900" algn="l" rtl="0">
              <a:buFont typeface="+mj-lt"/>
              <a:buAutoNum type="arabicPeriod"/>
            </a:pPr>
            <a:r>
              <a:rPr lang="en-US" sz="3200" dirty="0" smtClean="0"/>
              <a:t>The bull also needs strong libido.</a:t>
            </a:r>
            <a:endParaRPr lang="en-US" sz="3200" dirty="0"/>
          </a:p>
        </p:txBody>
      </p:sp>
    </p:spTree>
    <p:extLst>
      <p:ext uri="{BB962C8B-B14F-4D97-AF65-F5344CB8AC3E}">
        <p14:creationId xmlns:p14="http://schemas.microsoft.com/office/powerpoint/2010/main" val="2906448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00" y="210264"/>
            <a:ext cx="6675120" cy="6675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574406" y="1988840"/>
            <a:ext cx="2102050" cy="369332"/>
          </a:xfrm>
          <a:prstGeom prst="rect">
            <a:avLst/>
          </a:prstGeom>
        </p:spPr>
        <p:txBody>
          <a:bodyPr wrap="none">
            <a:spAutoFit/>
          </a:bodyPr>
          <a:lstStyle/>
          <a:p>
            <a:r>
              <a:rPr lang="en-US" b="1" dirty="0"/>
              <a:t>Surgical Procedures </a:t>
            </a:r>
          </a:p>
        </p:txBody>
      </p:sp>
    </p:spTree>
    <p:extLst>
      <p:ext uri="{BB962C8B-B14F-4D97-AF65-F5344CB8AC3E}">
        <p14:creationId xmlns:p14="http://schemas.microsoft.com/office/powerpoint/2010/main" val="3415072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Surgical Procedures </a:t>
            </a:r>
            <a:endParaRPr lang="en-US" sz="4800" b="1" dirty="0"/>
          </a:p>
        </p:txBody>
      </p:sp>
      <p:sp>
        <p:nvSpPr>
          <p:cNvPr id="3" name="Content Placeholder 2"/>
          <p:cNvSpPr>
            <a:spLocks noGrp="1"/>
          </p:cNvSpPr>
          <p:nvPr>
            <p:ph idx="1"/>
          </p:nvPr>
        </p:nvSpPr>
        <p:spPr>
          <a:xfrm>
            <a:off x="457200" y="1711349"/>
            <a:ext cx="8229600" cy="4525963"/>
          </a:xfrm>
        </p:spPr>
        <p:txBody>
          <a:bodyPr/>
          <a:lstStyle/>
          <a:p>
            <a:pPr algn="l" rtl="0"/>
            <a:r>
              <a:rPr lang="en-US" sz="3600" b="1" dirty="0" smtClean="0"/>
              <a:t>Vasectomy</a:t>
            </a:r>
          </a:p>
          <a:p>
            <a:pPr algn="l" rtl="0"/>
            <a:r>
              <a:rPr lang="en-US" sz="3600" b="1" dirty="0" smtClean="0"/>
              <a:t>Epididymectomy</a:t>
            </a:r>
          </a:p>
          <a:p>
            <a:pPr algn="l" rtl="0"/>
            <a:r>
              <a:rPr lang="en-US" sz="3600" b="1" dirty="0"/>
              <a:t>Penile–prepuce translocation</a:t>
            </a:r>
            <a:endParaRPr lang="en-US" sz="3600" dirty="0" smtClean="0"/>
          </a:p>
          <a:p>
            <a:pPr marL="0" indent="0" algn="l" rtl="0">
              <a:buNone/>
            </a:pPr>
            <a:endParaRPr lang="en-US" dirty="0"/>
          </a:p>
        </p:txBody>
      </p:sp>
    </p:spTree>
    <p:extLst>
      <p:ext uri="{BB962C8B-B14F-4D97-AF65-F5344CB8AC3E}">
        <p14:creationId xmlns:p14="http://schemas.microsoft.com/office/powerpoint/2010/main" val="3197991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
            <a:ext cx="8138160" cy="6818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7321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24" y="2224087"/>
            <a:ext cx="3035953"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583967" y="2219590"/>
            <a:ext cx="2254196" cy="246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040" y="2348880"/>
            <a:ext cx="2373514"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93656" y="5158933"/>
            <a:ext cx="418704" cy="646331"/>
          </a:xfrm>
          <a:prstGeom prst="rect">
            <a:avLst/>
          </a:prstGeom>
          <a:noFill/>
        </p:spPr>
        <p:txBody>
          <a:bodyPr wrap="none" rtlCol="0">
            <a:spAutoFit/>
          </a:bodyPr>
          <a:lstStyle/>
          <a:p>
            <a:r>
              <a:rPr lang="en-US" sz="3600" b="1" dirty="0"/>
              <a:t>3</a:t>
            </a:r>
          </a:p>
        </p:txBody>
      </p:sp>
      <p:sp>
        <p:nvSpPr>
          <p:cNvPr id="11" name="TextBox 10"/>
          <p:cNvSpPr txBox="1"/>
          <p:nvPr/>
        </p:nvSpPr>
        <p:spPr>
          <a:xfrm>
            <a:off x="4585344" y="5158933"/>
            <a:ext cx="418704" cy="646331"/>
          </a:xfrm>
          <a:prstGeom prst="rect">
            <a:avLst/>
          </a:prstGeom>
          <a:noFill/>
        </p:spPr>
        <p:txBody>
          <a:bodyPr wrap="none" rtlCol="0">
            <a:spAutoFit/>
          </a:bodyPr>
          <a:lstStyle/>
          <a:p>
            <a:r>
              <a:rPr lang="en-US" sz="3600" b="1" dirty="0"/>
              <a:t>2</a:t>
            </a:r>
          </a:p>
        </p:txBody>
      </p:sp>
      <p:sp>
        <p:nvSpPr>
          <p:cNvPr id="12" name="TextBox 11"/>
          <p:cNvSpPr txBox="1"/>
          <p:nvPr/>
        </p:nvSpPr>
        <p:spPr>
          <a:xfrm>
            <a:off x="1043608" y="5158933"/>
            <a:ext cx="418704" cy="646331"/>
          </a:xfrm>
          <a:prstGeom prst="rect">
            <a:avLst/>
          </a:prstGeom>
          <a:noFill/>
        </p:spPr>
        <p:txBody>
          <a:bodyPr wrap="none" rtlCol="0">
            <a:spAutoFit/>
          </a:bodyPr>
          <a:lstStyle/>
          <a:p>
            <a:r>
              <a:rPr lang="en-US" sz="3600" b="1" dirty="0" smtClean="0"/>
              <a:t>1</a:t>
            </a:r>
            <a:endParaRPr lang="en-US" sz="3600" b="1"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3011" y="133747"/>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0941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b="1" dirty="0" smtClean="0"/>
              <a:t>Vasectomy</a:t>
            </a:r>
            <a:endParaRPr lang="en-US" dirty="0"/>
          </a:p>
        </p:txBody>
      </p:sp>
      <p:sp>
        <p:nvSpPr>
          <p:cNvPr id="4" name="Rectangle 3"/>
          <p:cNvSpPr/>
          <p:nvPr/>
        </p:nvSpPr>
        <p:spPr>
          <a:xfrm>
            <a:off x="323528" y="1484784"/>
            <a:ext cx="8712968" cy="4448013"/>
          </a:xfrm>
          <a:prstGeom prst="rect">
            <a:avLst/>
          </a:prstGeom>
        </p:spPr>
        <p:txBody>
          <a:bodyPr wrap="square">
            <a:spAutoFit/>
          </a:bodyPr>
          <a:lstStyle/>
          <a:p>
            <a:pPr algn="just" rtl="0">
              <a:lnSpc>
                <a:spcPct val="150000"/>
              </a:lnSpc>
            </a:pPr>
            <a:r>
              <a:rPr lang="en-US" sz="3200" dirty="0" smtClean="0"/>
              <a:t>	Is </a:t>
            </a:r>
            <a:r>
              <a:rPr lang="en-US" sz="3200" dirty="0"/>
              <a:t>a surgical procedure for </a:t>
            </a:r>
            <a:r>
              <a:rPr lang="en-US" sz="3200" dirty="0" smtClean="0"/>
              <a:t>male sterilization</a:t>
            </a:r>
            <a:r>
              <a:rPr lang="en-US" sz="3200" dirty="0"/>
              <a:t> or permanent </a:t>
            </a:r>
            <a:r>
              <a:rPr lang="en-US" sz="3200" dirty="0" smtClean="0"/>
              <a:t>contraception, </a:t>
            </a:r>
            <a:r>
              <a:rPr lang="en-US" sz="3200" dirty="0"/>
              <a:t>d</a:t>
            </a:r>
            <a:r>
              <a:rPr lang="en-US" sz="3200" dirty="0" smtClean="0"/>
              <a:t>uring </a:t>
            </a:r>
            <a:r>
              <a:rPr lang="en-US" sz="3200" dirty="0"/>
              <a:t>the procedure, the male </a:t>
            </a:r>
            <a:r>
              <a:rPr lang="en-US" sz="3200" dirty="0" smtClean="0"/>
              <a:t>vas deferens are </a:t>
            </a:r>
            <a:r>
              <a:rPr lang="en-US" sz="3200" dirty="0"/>
              <a:t>cut and tied or sealed so as to prevent sperm from entering into the urethra and thereby prevent fertilization of a female through sexual intercourse</a:t>
            </a:r>
            <a:r>
              <a:rPr lang="en-US" sz="3200" dirty="0" smtClean="0"/>
              <a:t>.</a:t>
            </a:r>
          </a:p>
        </p:txBody>
      </p:sp>
    </p:spTree>
    <p:extLst>
      <p:ext uri="{BB962C8B-B14F-4D97-AF65-F5344CB8AC3E}">
        <p14:creationId xmlns:p14="http://schemas.microsoft.com/office/powerpoint/2010/main" val="3734928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Surgical Procedure</a:t>
            </a:r>
            <a:endParaRPr lang="en-US" dirty="0"/>
          </a:p>
        </p:txBody>
      </p:sp>
      <p:sp>
        <p:nvSpPr>
          <p:cNvPr id="5" name="Rectangle 4"/>
          <p:cNvSpPr/>
          <p:nvPr/>
        </p:nvSpPr>
        <p:spPr>
          <a:xfrm>
            <a:off x="395536" y="1645283"/>
            <a:ext cx="8640960" cy="4448013"/>
          </a:xfrm>
          <a:prstGeom prst="rect">
            <a:avLst/>
          </a:prstGeom>
        </p:spPr>
        <p:txBody>
          <a:bodyPr wrap="square">
            <a:spAutoFit/>
          </a:bodyPr>
          <a:lstStyle/>
          <a:p>
            <a:pPr algn="just" rtl="0">
              <a:lnSpc>
                <a:spcPct val="150000"/>
              </a:lnSpc>
            </a:pPr>
            <a:r>
              <a:rPr lang="en-US" sz="3200" dirty="0" smtClean="0"/>
              <a:t>1- The </a:t>
            </a:r>
            <a:r>
              <a:rPr lang="en-US" sz="3200" dirty="0"/>
              <a:t>neck of the scrotum should be clipped and aseptically prepared for surgery</a:t>
            </a:r>
            <a:r>
              <a:rPr lang="en-US" sz="3200" dirty="0" smtClean="0"/>
              <a:t>.</a:t>
            </a:r>
          </a:p>
          <a:p>
            <a:pPr algn="just" rtl="0">
              <a:lnSpc>
                <a:spcPct val="150000"/>
              </a:lnSpc>
            </a:pPr>
            <a:r>
              <a:rPr lang="en-US" sz="3200" dirty="0" smtClean="0"/>
              <a:t>2-</a:t>
            </a:r>
            <a:r>
              <a:rPr lang="en-US" sz="3200" dirty="0"/>
              <a:t> </a:t>
            </a:r>
            <a:r>
              <a:rPr lang="en-US" sz="3200" dirty="0" smtClean="0"/>
              <a:t>Lidocaine </a:t>
            </a:r>
            <a:r>
              <a:rPr lang="en-US" sz="3200" dirty="0"/>
              <a:t>2% should be infused over the proposed incision site over each spermatic cord. </a:t>
            </a:r>
            <a:endParaRPr lang="en-US" sz="3200" dirty="0" smtClean="0"/>
          </a:p>
          <a:p>
            <a:pPr algn="just" rtl="0">
              <a:lnSpc>
                <a:spcPct val="150000"/>
              </a:lnSpc>
            </a:pPr>
            <a:r>
              <a:rPr lang="en-US" sz="3200" dirty="0" smtClean="0"/>
              <a:t>3- A </a:t>
            </a:r>
            <a:r>
              <a:rPr lang="en-US" sz="3200" dirty="0"/>
              <a:t>3-cm incision should be made through the skin and tunica dartos over each </a:t>
            </a:r>
            <a:r>
              <a:rPr lang="en-US" sz="3200" dirty="0" smtClean="0"/>
              <a:t>spermatic cord.</a:t>
            </a:r>
          </a:p>
        </p:txBody>
      </p:sp>
    </p:spTree>
    <p:extLst>
      <p:ext uri="{BB962C8B-B14F-4D97-AF65-F5344CB8AC3E}">
        <p14:creationId xmlns:p14="http://schemas.microsoft.com/office/powerpoint/2010/main" val="4099314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a:t>
            </a:r>
            <a:endParaRPr lang="en-US" b="1" dirty="0"/>
          </a:p>
        </p:txBody>
      </p:sp>
      <p:sp>
        <p:nvSpPr>
          <p:cNvPr id="4" name="Rectangle 3"/>
          <p:cNvSpPr/>
          <p:nvPr/>
        </p:nvSpPr>
        <p:spPr>
          <a:xfrm>
            <a:off x="467544" y="1412776"/>
            <a:ext cx="8424936" cy="4524315"/>
          </a:xfrm>
          <a:prstGeom prst="rect">
            <a:avLst/>
          </a:prstGeom>
        </p:spPr>
        <p:txBody>
          <a:bodyPr wrap="square">
            <a:spAutoFit/>
          </a:bodyPr>
          <a:lstStyle/>
          <a:p>
            <a:pPr algn="just" rtl="0">
              <a:lnSpc>
                <a:spcPct val="150000"/>
              </a:lnSpc>
            </a:pPr>
            <a:r>
              <a:rPr lang="en-US" sz="3200" dirty="0"/>
              <a:t>4- Then the spermatic cord is isolated by placing a hemostat underneath the entire spermatic cord. </a:t>
            </a:r>
          </a:p>
          <a:p>
            <a:pPr algn="just" rtl="0">
              <a:lnSpc>
                <a:spcPct val="150000"/>
              </a:lnSpc>
            </a:pPr>
            <a:r>
              <a:rPr lang="en-US" sz="3200" dirty="0"/>
              <a:t>5- The ductus deferens is then identified, the tunica vaginalis is carefully incised.</a:t>
            </a:r>
          </a:p>
          <a:p>
            <a:pPr algn="just" rtl="0">
              <a:lnSpc>
                <a:spcPct val="150000"/>
              </a:lnSpc>
            </a:pPr>
            <a:r>
              <a:rPr lang="en-US" sz="3200" dirty="0"/>
              <a:t>6- After the tunica vaginalis is incised, the ductus deferens </a:t>
            </a:r>
            <a:r>
              <a:rPr lang="en-US" sz="3200" dirty="0" smtClean="0"/>
              <a:t>is isolated and cutting.</a:t>
            </a:r>
            <a:r>
              <a:rPr lang="en-US" sz="3200" dirty="0"/>
              <a:t> </a:t>
            </a:r>
          </a:p>
        </p:txBody>
      </p:sp>
    </p:spTree>
    <p:extLst>
      <p:ext uri="{BB962C8B-B14F-4D97-AF65-F5344CB8AC3E}">
        <p14:creationId xmlns:p14="http://schemas.microsoft.com/office/powerpoint/2010/main" val="2563640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Procedure for </a:t>
            </a:r>
            <a:r>
              <a:rPr lang="en-US" b="1" dirty="0" smtClean="0"/>
              <a:t>vasectomy</a:t>
            </a: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736" y="1366404"/>
            <a:ext cx="5943600" cy="501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56333" y="1556792"/>
            <a:ext cx="340158" cy="461665"/>
          </a:xfrm>
          <a:prstGeom prst="rect">
            <a:avLst/>
          </a:prstGeom>
          <a:noFill/>
        </p:spPr>
        <p:txBody>
          <a:bodyPr wrap="none" rtlCol="0">
            <a:spAutoFit/>
          </a:bodyPr>
          <a:lstStyle/>
          <a:p>
            <a:r>
              <a:rPr lang="en-US" sz="2400" b="1" dirty="0" smtClean="0"/>
              <a:t>1</a:t>
            </a:r>
            <a:endParaRPr lang="en-US" sz="2400" b="1" dirty="0"/>
          </a:p>
        </p:txBody>
      </p:sp>
      <p:sp>
        <p:nvSpPr>
          <p:cNvPr id="6" name="TextBox 5"/>
          <p:cNvSpPr txBox="1"/>
          <p:nvPr/>
        </p:nvSpPr>
        <p:spPr>
          <a:xfrm>
            <a:off x="2267744" y="4221088"/>
            <a:ext cx="367408" cy="523220"/>
          </a:xfrm>
          <a:prstGeom prst="rect">
            <a:avLst/>
          </a:prstGeom>
          <a:noFill/>
        </p:spPr>
        <p:txBody>
          <a:bodyPr wrap="none" rtlCol="0">
            <a:spAutoFit/>
          </a:bodyPr>
          <a:lstStyle/>
          <a:p>
            <a:r>
              <a:rPr lang="en-US" sz="2800" b="1" dirty="0"/>
              <a:t>2</a:t>
            </a:r>
          </a:p>
        </p:txBody>
      </p:sp>
      <p:sp>
        <p:nvSpPr>
          <p:cNvPr id="7" name="TextBox 6"/>
          <p:cNvSpPr txBox="1"/>
          <p:nvPr/>
        </p:nvSpPr>
        <p:spPr>
          <a:xfrm>
            <a:off x="4807906" y="1628800"/>
            <a:ext cx="340158" cy="461665"/>
          </a:xfrm>
          <a:prstGeom prst="rect">
            <a:avLst/>
          </a:prstGeom>
          <a:noFill/>
        </p:spPr>
        <p:txBody>
          <a:bodyPr wrap="none" rtlCol="0">
            <a:spAutoFit/>
          </a:bodyPr>
          <a:lstStyle/>
          <a:p>
            <a:r>
              <a:rPr lang="en-US" sz="2400" b="1" dirty="0"/>
              <a:t>3</a:t>
            </a:r>
            <a:endParaRPr lang="en-US" b="1" dirty="0"/>
          </a:p>
        </p:txBody>
      </p:sp>
      <p:sp>
        <p:nvSpPr>
          <p:cNvPr id="8" name="TextBox 7"/>
          <p:cNvSpPr txBox="1"/>
          <p:nvPr/>
        </p:nvSpPr>
        <p:spPr>
          <a:xfrm>
            <a:off x="6189712" y="1628800"/>
            <a:ext cx="340158" cy="461665"/>
          </a:xfrm>
          <a:prstGeom prst="rect">
            <a:avLst/>
          </a:prstGeom>
          <a:noFill/>
        </p:spPr>
        <p:txBody>
          <a:bodyPr wrap="none" rtlCol="0">
            <a:spAutoFit/>
          </a:bodyPr>
          <a:lstStyle/>
          <a:p>
            <a:r>
              <a:rPr lang="en-US" sz="2400" b="1" dirty="0"/>
              <a:t>4</a:t>
            </a:r>
          </a:p>
        </p:txBody>
      </p:sp>
      <p:sp>
        <p:nvSpPr>
          <p:cNvPr id="9" name="TextBox 8"/>
          <p:cNvSpPr txBox="1"/>
          <p:nvPr/>
        </p:nvSpPr>
        <p:spPr>
          <a:xfrm>
            <a:off x="6228184" y="4191471"/>
            <a:ext cx="340158" cy="461665"/>
          </a:xfrm>
          <a:prstGeom prst="rect">
            <a:avLst/>
          </a:prstGeom>
          <a:noFill/>
        </p:spPr>
        <p:txBody>
          <a:bodyPr wrap="none" rtlCol="0">
            <a:spAutoFit/>
          </a:bodyPr>
          <a:lstStyle/>
          <a:p>
            <a:r>
              <a:rPr lang="en-US" sz="2400" b="1" dirty="0"/>
              <a:t>5</a:t>
            </a:r>
          </a:p>
        </p:txBody>
      </p:sp>
    </p:spTree>
    <p:extLst>
      <p:ext uri="{BB962C8B-B14F-4D97-AF65-F5344CB8AC3E}">
        <p14:creationId xmlns:p14="http://schemas.microsoft.com/office/powerpoint/2010/main" val="2884243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6679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Epididymectomy</a:t>
            </a:r>
            <a:endParaRPr lang="en-US" b="1" dirty="0"/>
          </a:p>
        </p:txBody>
      </p:sp>
      <p:sp>
        <p:nvSpPr>
          <p:cNvPr id="4" name="Rectangle 3"/>
          <p:cNvSpPr/>
          <p:nvPr/>
        </p:nvSpPr>
        <p:spPr>
          <a:xfrm>
            <a:off x="323528" y="1628800"/>
            <a:ext cx="8568952" cy="4524315"/>
          </a:xfrm>
          <a:prstGeom prst="rect">
            <a:avLst/>
          </a:prstGeom>
        </p:spPr>
        <p:txBody>
          <a:bodyPr wrap="square">
            <a:spAutoFit/>
          </a:bodyPr>
          <a:lstStyle/>
          <a:p>
            <a:pPr algn="just" rtl="0"/>
            <a:r>
              <a:rPr lang="en-US" sz="3200" b="1" dirty="0" smtClean="0"/>
              <a:t>1-</a:t>
            </a:r>
            <a:r>
              <a:rPr lang="en-US" sz="3200" dirty="0" smtClean="0"/>
              <a:t> the </a:t>
            </a:r>
            <a:r>
              <a:rPr lang="en-US" sz="3200" dirty="0"/>
              <a:t>base of the scrotum is clipped and aseptically prepared</a:t>
            </a:r>
            <a:r>
              <a:rPr lang="en-US" sz="3200" dirty="0" smtClean="0"/>
              <a:t>.</a:t>
            </a:r>
          </a:p>
          <a:p>
            <a:pPr algn="just" rtl="0"/>
            <a:r>
              <a:rPr lang="en-US" sz="3200" b="1" dirty="0" smtClean="0"/>
              <a:t>2-</a:t>
            </a:r>
            <a:r>
              <a:rPr lang="en-US" sz="3200" dirty="0" smtClean="0"/>
              <a:t>  </a:t>
            </a:r>
            <a:r>
              <a:rPr lang="en-US" sz="3200" dirty="0"/>
              <a:t>Lidocaine 2% is infused over the tail of the </a:t>
            </a:r>
            <a:r>
              <a:rPr lang="en-US" sz="3200" dirty="0" smtClean="0"/>
              <a:t>epididymis.</a:t>
            </a:r>
          </a:p>
          <a:p>
            <a:pPr algn="just" rtl="0"/>
            <a:r>
              <a:rPr lang="en-US" sz="3200" b="1" dirty="0" smtClean="0"/>
              <a:t>3-</a:t>
            </a:r>
            <a:r>
              <a:rPr lang="en-US" sz="3200" dirty="0" smtClean="0"/>
              <a:t> the </a:t>
            </a:r>
            <a:r>
              <a:rPr lang="en-US" sz="3200" dirty="0"/>
              <a:t>surgeon grasps the neck of the scrotum and pushes the testicle ventrally</a:t>
            </a:r>
            <a:r>
              <a:rPr lang="en-US" sz="3200" dirty="0" smtClean="0"/>
              <a:t>.</a:t>
            </a:r>
          </a:p>
          <a:p>
            <a:pPr algn="just" rtl="0"/>
            <a:r>
              <a:rPr lang="en-US" sz="3200" b="1" dirty="0" smtClean="0"/>
              <a:t>4-</a:t>
            </a:r>
            <a:r>
              <a:rPr lang="en-US" sz="3200" dirty="0" smtClean="0"/>
              <a:t>  </a:t>
            </a:r>
            <a:r>
              <a:rPr lang="en-US" sz="3200" dirty="0"/>
              <a:t>A 3-cm incision is made over the tail of the epididymis through the skin and common vaginal tunic until the epididymis is exteriorized. </a:t>
            </a:r>
            <a:endParaRPr lang="en-US" sz="3200" dirty="0" smtClean="0"/>
          </a:p>
        </p:txBody>
      </p:sp>
    </p:spTree>
    <p:extLst>
      <p:ext uri="{BB962C8B-B14F-4D97-AF65-F5344CB8AC3E}">
        <p14:creationId xmlns:p14="http://schemas.microsoft.com/office/powerpoint/2010/main" val="2443282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a:t>
            </a:r>
            <a:endParaRPr lang="en-US" b="1" dirty="0"/>
          </a:p>
        </p:txBody>
      </p:sp>
      <p:sp>
        <p:nvSpPr>
          <p:cNvPr id="3" name="Content Placeholder 2"/>
          <p:cNvSpPr>
            <a:spLocks noGrp="1"/>
          </p:cNvSpPr>
          <p:nvPr>
            <p:ph idx="1"/>
          </p:nvPr>
        </p:nvSpPr>
        <p:spPr>
          <a:xfrm>
            <a:off x="323528" y="1340768"/>
            <a:ext cx="8640960" cy="5400600"/>
          </a:xfrm>
        </p:spPr>
        <p:txBody>
          <a:bodyPr>
            <a:noAutofit/>
          </a:bodyPr>
          <a:lstStyle/>
          <a:p>
            <a:pPr marL="0" indent="0" algn="just" rtl="0">
              <a:buNone/>
            </a:pPr>
            <a:r>
              <a:rPr lang="en-US" b="1" dirty="0"/>
              <a:t>5-</a:t>
            </a:r>
            <a:r>
              <a:rPr lang="en-US" dirty="0"/>
              <a:t> The tail of the epididymis is carefully dissected from the testicle and towel clamps or Allis tissue forceps can be used to assist in handling </a:t>
            </a:r>
            <a:r>
              <a:rPr lang="en-US" dirty="0" smtClean="0"/>
              <a:t>and manipulation </a:t>
            </a:r>
            <a:r>
              <a:rPr lang="en-US" dirty="0"/>
              <a:t>of the epididymis.</a:t>
            </a:r>
          </a:p>
          <a:p>
            <a:pPr marL="0" indent="0" algn="just" rtl="0">
              <a:buNone/>
            </a:pPr>
            <a:r>
              <a:rPr lang="en-US" b="1" dirty="0"/>
              <a:t>6-</a:t>
            </a:r>
            <a:r>
              <a:rPr lang="en-US" dirty="0"/>
              <a:t> Then a hemostat is placed on the ductus deferens and the body of the epididymis.</a:t>
            </a:r>
          </a:p>
          <a:p>
            <a:pPr marL="0" indent="0" algn="just" rtl="0">
              <a:buNone/>
            </a:pPr>
            <a:r>
              <a:rPr lang="en-US" b="1" dirty="0"/>
              <a:t>7-</a:t>
            </a:r>
            <a:r>
              <a:rPr lang="en-US" dirty="0"/>
              <a:t> T</a:t>
            </a:r>
            <a:r>
              <a:rPr lang="en-US" dirty="0" smtClean="0"/>
              <a:t>wo ligatures </a:t>
            </a:r>
            <a:r>
              <a:rPr lang="en-US" dirty="0"/>
              <a:t>with (0) absorbable suture are placed proximal to the hemostats.</a:t>
            </a:r>
          </a:p>
          <a:p>
            <a:pPr marL="0" indent="0" algn="just" rtl="0">
              <a:buNone/>
            </a:pPr>
            <a:r>
              <a:rPr lang="en-US" b="1" dirty="0" smtClean="0"/>
              <a:t>8-</a:t>
            </a:r>
            <a:r>
              <a:rPr lang="en-US" dirty="0" smtClean="0"/>
              <a:t> The </a:t>
            </a:r>
            <a:r>
              <a:rPr lang="en-US" dirty="0"/>
              <a:t>tail of the epididymis is removed by transection distal to the </a:t>
            </a:r>
            <a:r>
              <a:rPr lang="en-US" dirty="0" smtClean="0"/>
              <a:t>hemostats.</a:t>
            </a:r>
            <a:endParaRPr lang="en-US" dirty="0"/>
          </a:p>
        </p:txBody>
      </p:sp>
    </p:spTree>
    <p:extLst>
      <p:ext uri="{BB962C8B-B14F-4D97-AF65-F5344CB8AC3E}">
        <p14:creationId xmlns:p14="http://schemas.microsoft.com/office/powerpoint/2010/main" val="2942551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 for </a:t>
            </a:r>
            <a:r>
              <a:rPr lang="en-US" dirty="0" smtClean="0"/>
              <a:t>Epididymectomy</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488" y="1860766"/>
            <a:ext cx="7680960" cy="430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5157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n-US" b="1" dirty="0"/>
              <a:t>Penile–prepuce T</a:t>
            </a:r>
            <a:r>
              <a:rPr lang="en-US" b="1" dirty="0" smtClean="0"/>
              <a:t>ranslocation</a:t>
            </a:r>
            <a:endParaRPr lang="en-US" dirty="0"/>
          </a:p>
        </p:txBody>
      </p:sp>
      <p:sp>
        <p:nvSpPr>
          <p:cNvPr id="4" name="Rectangle 3"/>
          <p:cNvSpPr/>
          <p:nvPr/>
        </p:nvSpPr>
        <p:spPr>
          <a:xfrm>
            <a:off x="107504" y="1508586"/>
            <a:ext cx="8964488" cy="5016758"/>
          </a:xfrm>
          <a:prstGeom prst="rect">
            <a:avLst/>
          </a:prstGeom>
        </p:spPr>
        <p:txBody>
          <a:bodyPr wrap="square">
            <a:spAutoFit/>
          </a:bodyPr>
          <a:lstStyle/>
          <a:p>
            <a:pPr algn="l" rtl="0" fontAlgn="base"/>
            <a:r>
              <a:rPr lang="en-US" sz="3200" dirty="0" smtClean="0"/>
              <a:t>	Penile–prepuce </a:t>
            </a:r>
            <a:r>
              <a:rPr lang="en-US" sz="3200" dirty="0"/>
              <a:t>translocation (“sidewinder”) is the surgical transposition of the penis and prepuce from ventral midline to the right or left flank of a bull. </a:t>
            </a:r>
            <a:endParaRPr lang="en-US" sz="3200" dirty="0" smtClean="0"/>
          </a:p>
          <a:p>
            <a:pPr algn="l" rtl="0" fontAlgn="base"/>
            <a:r>
              <a:rPr lang="en-US" sz="3200" b="1" dirty="0" smtClean="0"/>
              <a:t>In </a:t>
            </a:r>
            <a:r>
              <a:rPr lang="en-US" sz="3200" b="1" dirty="0"/>
              <a:t>general, “sidewinders” are </a:t>
            </a:r>
            <a:r>
              <a:rPr lang="en-US" sz="3200" b="1" dirty="0" smtClean="0"/>
              <a:t>preferred </a:t>
            </a:r>
            <a:r>
              <a:rPr lang="en-US" sz="3200" b="1" dirty="0"/>
              <a:t>due </a:t>
            </a:r>
            <a:r>
              <a:rPr lang="en-US" sz="3200" b="1" dirty="0" smtClean="0"/>
              <a:t>to</a:t>
            </a:r>
          </a:p>
          <a:p>
            <a:pPr algn="l" rtl="0" fontAlgn="base"/>
            <a:r>
              <a:rPr lang="en-US" sz="3200" dirty="0" smtClean="0"/>
              <a:t>1-  </a:t>
            </a:r>
            <a:r>
              <a:rPr lang="en-US" sz="3200" dirty="0"/>
              <a:t>longevity and herd retention of the teaser animal. </a:t>
            </a:r>
            <a:endParaRPr lang="en-US" sz="3200" dirty="0" smtClean="0"/>
          </a:p>
          <a:p>
            <a:pPr algn="l" rtl="0" fontAlgn="base"/>
            <a:r>
              <a:rPr lang="en-US" sz="3200" dirty="0" smtClean="0"/>
              <a:t>2- Bulls </a:t>
            </a:r>
            <a:r>
              <a:rPr lang="en-US" sz="3200" dirty="0"/>
              <a:t>with a penile–prepuce translocation maintain better and longer </a:t>
            </a:r>
            <a:r>
              <a:rPr lang="en-US" sz="3200" dirty="0" smtClean="0"/>
              <a:t>libido</a:t>
            </a:r>
          </a:p>
          <a:p>
            <a:pPr algn="l" rtl="0" fontAlgn="base"/>
            <a:r>
              <a:rPr lang="en-US" sz="3200" dirty="0" smtClean="0"/>
              <a:t>3- This </a:t>
            </a:r>
            <a:r>
              <a:rPr lang="en-US" sz="3200" dirty="0"/>
              <a:t>procedure allows normal protrusion and does not cause pain during </a:t>
            </a:r>
            <a:r>
              <a:rPr lang="en-US" sz="3200" dirty="0" smtClean="0"/>
              <a:t>erection.</a:t>
            </a:r>
          </a:p>
        </p:txBody>
      </p:sp>
    </p:spTree>
    <p:extLst>
      <p:ext uri="{BB962C8B-B14F-4D97-AF65-F5344CB8AC3E}">
        <p14:creationId xmlns:p14="http://schemas.microsoft.com/office/powerpoint/2010/main" val="1765034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a:t>
            </a:r>
            <a:r>
              <a:rPr lang="en-US" dirty="0" smtClean="0"/>
              <a:t>..……</a:t>
            </a:r>
            <a:endParaRPr lang="en-US" dirty="0"/>
          </a:p>
        </p:txBody>
      </p:sp>
      <p:sp>
        <p:nvSpPr>
          <p:cNvPr id="3" name="Content Placeholder 2"/>
          <p:cNvSpPr>
            <a:spLocks noGrp="1"/>
          </p:cNvSpPr>
          <p:nvPr>
            <p:ph idx="1"/>
          </p:nvPr>
        </p:nvSpPr>
        <p:spPr>
          <a:xfrm>
            <a:off x="179512" y="1600200"/>
            <a:ext cx="8784976" cy="4525963"/>
          </a:xfrm>
        </p:spPr>
        <p:txBody>
          <a:bodyPr/>
          <a:lstStyle/>
          <a:p>
            <a:pPr marL="0" indent="0" algn="l" rtl="0">
              <a:buNone/>
            </a:pPr>
            <a:r>
              <a:rPr lang="en-US" b="1" dirty="0"/>
              <a:t>D</a:t>
            </a:r>
            <a:r>
              <a:rPr lang="en-US" b="1" dirty="0" smtClean="0"/>
              <a:t>isadvantage</a:t>
            </a:r>
          </a:p>
          <a:p>
            <a:pPr algn="l" rtl="0">
              <a:buFont typeface="Wingdings" panose="05000000000000000000" pitchFamily="2" charset="2"/>
              <a:buChar char="Ø"/>
            </a:pPr>
            <a:r>
              <a:rPr lang="en-US" dirty="0" smtClean="0"/>
              <a:t>Some </a:t>
            </a:r>
            <a:r>
              <a:rPr lang="en-US" dirty="0"/>
              <a:t>bulls are able to compensate and learn how to breed females despite </a:t>
            </a:r>
            <a:r>
              <a:rPr lang="en-US" dirty="0" smtClean="0"/>
              <a:t>the translocation </a:t>
            </a:r>
            <a:r>
              <a:rPr lang="en-US" dirty="0"/>
              <a:t>of the penis and prepuce. </a:t>
            </a:r>
            <a:endParaRPr lang="en-US" dirty="0" smtClean="0"/>
          </a:p>
          <a:p>
            <a:pPr marL="0" indent="0" algn="l" rtl="0">
              <a:buNone/>
            </a:pPr>
            <a:endParaRPr lang="en-US" dirty="0" smtClean="0"/>
          </a:p>
          <a:p>
            <a:pPr algn="l" rtl="0">
              <a:buFont typeface="Wingdings" panose="05000000000000000000" pitchFamily="2" charset="2"/>
              <a:buChar char="Ø"/>
            </a:pPr>
            <a:r>
              <a:rPr lang="en-US" dirty="0" smtClean="0"/>
              <a:t>Therefore </a:t>
            </a:r>
            <a:r>
              <a:rPr lang="en-US" dirty="0"/>
              <a:t>it is recommended that a vasectomy or epididymectomy is performed to ensure sterility of the bull.</a:t>
            </a:r>
          </a:p>
          <a:p>
            <a:pPr algn="l" rtl="0"/>
            <a:endParaRPr lang="en-US" dirty="0"/>
          </a:p>
        </p:txBody>
      </p:sp>
    </p:spTree>
    <p:extLst>
      <p:ext uri="{BB962C8B-B14F-4D97-AF65-F5344CB8AC3E}">
        <p14:creationId xmlns:p14="http://schemas.microsoft.com/office/powerpoint/2010/main" val="133658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Surgical Procedure </a:t>
            </a:r>
            <a:endParaRPr lang="en-US" b="1" dirty="0"/>
          </a:p>
        </p:txBody>
      </p:sp>
      <p:sp>
        <p:nvSpPr>
          <p:cNvPr id="3" name="Content Placeholder 2"/>
          <p:cNvSpPr>
            <a:spLocks noGrp="1"/>
          </p:cNvSpPr>
          <p:nvPr>
            <p:ph idx="1"/>
          </p:nvPr>
        </p:nvSpPr>
        <p:spPr>
          <a:xfrm>
            <a:off x="457200" y="1340768"/>
            <a:ext cx="8507288" cy="4525963"/>
          </a:xfrm>
        </p:spPr>
        <p:txBody>
          <a:bodyPr>
            <a:noAutofit/>
          </a:bodyPr>
          <a:lstStyle/>
          <a:p>
            <a:pPr marL="0" indent="0" algn="just" rtl="0" fontAlgn="base">
              <a:buNone/>
            </a:pPr>
            <a:r>
              <a:rPr lang="en-US" sz="2800" dirty="0" smtClean="0"/>
              <a:t>1- Penile–prepuce </a:t>
            </a:r>
            <a:r>
              <a:rPr lang="en-US" sz="2800" dirty="0"/>
              <a:t>translocation is performed in lateral recumbency, so general anesthesia </a:t>
            </a:r>
            <a:r>
              <a:rPr lang="en-US" sz="2800" dirty="0" smtClean="0"/>
              <a:t>or </a:t>
            </a:r>
            <a:r>
              <a:rPr lang="en-US" sz="2800" dirty="0"/>
              <a:t>heavy sedation with rope restraints and local infiltration of 2% lidocaine can be </a:t>
            </a:r>
            <a:r>
              <a:rPr lang="en-US" sz="2800" dirty="0" smtClean="0"/>
              <a:t>used.</a:t>
            </a:r>
          </a:p>
          <a:p>
            <a:pPr marL="0" indent="0" algn="just" rtl="0" fontAlgn="base">
              <a:buNone/>
            </a:pPr>
            <a:r>
              <a:rPr lang="en-US" sz="2800" dirty="0" smtClean="0"/>
              <a:t>2-  </a:t>
            </a:r>
            <a:r>
              <a:rPr lang="en-US" sz="2800" dirty="0"/>
              <a:t>Ideally, food should be withheld for 24 hours and water for 12 hours prior to performing the procedure.</a:t>
            </a:r>
          </a:p>
          <a:p>
            <a:pPr marL="0" indent="0" algn="just" rtl="0" fontAlgn="base">
              <a:buNone/>
            </a:pPr>
            <a:r>
              <a:rPr lang="en-US" sz="2800" dirty="0" smtClean="0"/>
              <a:t>3- Prior </a:t>
            </a:r>
            <a:r>
              <a:rPr lang="en-US" sz="2800" dirty="0"/>
              <a:t>to placing the bull in recumbency, the translocation site for the preputial orifice should be identified. </a:t>
            </a:r>
            <a:endParaRPr lang="en-US" sz="2800" dirty="0" smtClean="0"/>
          </a:p>
          <a:p>
            <a:pPr marL="0" indent="0" algn="just" rtl="0" fontAlgn="base">
              <a:buNone/>
            </a:pPr>
            <a:r>
              <a:rPr lang="en-US" sz="2800" dirty="0" smtClean="0"/>
              <a:t>4- The </a:t>
            </a:r>
            <a:r>
              <a:rPr lang="en-US" sz="2800" dirty="0"/>
              <a:t>translocation site should be just outside the flank fold and lateral to the original preputial orifice site.</a:t>
            </a:r>
          </a:p>
        </p:txBody>
      </p:sp>
    </p:spTree>
    <p:extLst>
      <p:ext uri="{BB962C8B-B14F-4D97-AF65-F5344CB8AC3E}">
        <p14:creationId xmlns:p14="http://schemas.microsoft.com/office/powerpoint/2010/main" val="2516722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Penile–prepuce translocation</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954735"/>
            <a:ext cx="2514600"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33525"/>
            <a:ext cx="240982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700808"/>
            <a:ext cx="26384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022055"/>
            <a:ext cx="2378075"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203848" y="2060848"/>
            <a:ext cx="184731" cy="369332"/>
          </a:xfrm>
          <a:prstGeom prst="rect">
            <a:avLst/>
          </a:prstGeom>
          <a:noFill/>
        </p:spPr>
        <p:txBody>
          <a:bodyPr wrap="none" rtlCol="0">
            <a:spAutoFit/>
          </a:bodyPr>
          <a:lstStyle/>
          <a:p>
            <a:endParaRPr lang="en-US" dirty="0"/>
          </a:p>
        </p:txBody>
      </p:sp>
      <p:sp>
        <p:nvSpPr>
          <p:cNvPr id="9" name="TextBox 8"/>
          <p:cNvSpPr txBox="1"/>
          <p:nvPr/>
        </p:nvSpPr>
        <p:spPr>
          <a:xfrm>
            <a:off x="3811205" y="2213248"/>
            <a:ext cx="184731" cy="369332"/>
          </a:xfrm>
          <a:prstGeom prst="rect">
            <a:avLst/>
          </a:prstGeom>
          <a:noFill/>
        </p:spPr>
        <p:txBody>
          <a:bodyPr wrap="none" rtlCol="0">
            <a:spAutoFit/>
          </a:bodyPr>
          <a:lstStyle/>
          <a:p>
            <a:endParaRPr lang="en-US" dirty="0"/>
          </a:p>
        </p:txBody>
      </p:sp>
      <p:sp>
        <p:nvSpPr>
          <p:cNvPr id="4" name="TextBox 3"/>
          <p:cNvSpPr txBox="1"/>
          <p:nvPr/>
        </p:nvSpPr>
        <p:spPr>
          <a:xfrm>
            <a:off x="2995523" y="1916832"/>
            <a:ext cx="393056" cy="584775"/>
          </a:xfrm>
          <a:prstGeom prst="rect">
            <a:avLst/>
          </a:prstGeom>
          <a:noFill/>
        </p:spPr>
        <p:txBody>
          <a:bodyPr wrap="none" rtlCol="0">
            <a:spAutoFit/>
          </a:bodyPr>
          <a:lstStyle/>
          <a:p>
            <a:r>
              <a:rPr lang="en-US" sz="3200" b="1" dirty="0" smtClean="0"/>
              <a:t>1</a:t>
            </a:r>
            <a:endParaRPr lang="en-US" b="1" dirty="0"/>
          </a:p>
        </p:txBody>
      </p:sp>
      <p:sp>
        <p:nvSpPr>
          <p:cNvPr id="12" name="TextBox 11"/>
          <p:cNvSpPr txBox="1"/>
          <p:nvPr/>
        </p:nvSpPr>
        <p:spPr>
          <a:xfrm>
            <a:off x="8067376" y="4797152"/>
            <a:ext cx="393056" cy="584775"/>
          </a:xfrm>
          <a:prstGeom prst="rect">
            <a:avLst/>
          </a:prstGeom>
          <a:noFill/>
        </p:spPr>
        <p:txBody>
          <a:bodyPr wrap="none" rtlCol="0">
            <a:spAutoFit/>
          </a:bodyPr>
          <a:lstStyle/>
          <a:p>
            <a:r>
              <a:rPr lang="en-US" sz="3200" b="1" dirty="0" smtClean="0"/>
              <a:t>4</a:t>
            </a:r>
            <a:endParaRPr lang="en-US" b="1" dirty="0"/>
          </a:p>
        </p:txBody>
      </p:sp>
      <p:sp>
        <p:nvSpPr>
          <p:cNvPr id="13" name="TextBox 12"/>
          <p:cNvSpPr txBox="1"/>
          <p:nvPr/>
        </p:nvSpPr>
        <p:spPr>
          <a:xfrm>
            <a:off x="2987824" y="4788441"/>
            <a:ext cx="393056" cy="584775"/>
          </a:xfrm>
          <a:prstGeom prst="rect">
            <a:avLst/>
          </a:prstGeom>
          <a:noFill/>
        </p:spPr>
        <p:txBody>
          <a:bodyPr wrap="none" rtlCol="0">
            <a:spAutoFit/>
          </a:bodyPr>
          <a:lstStyle/>
          <a:p>
            <a:r>
              <a:rPr lang="en-US" sz="3200" b="1" dirty="0" smtClean="0"/>
              <a:t>2</a:t>
            </a:r>
            <a:endParaRPr lang="en-US" b="1" dirty="0"/>
          </a:p>
        </p:txBody>
      </p:sp>
      <p:sp>
        <p:nvSpPr>
          <p:cNvPr id="14" name="TextBox 13"/>
          <p:cNvSpPr txBox="1"/>
          <p:nvPr/>
        </p:nvSpPr>
        <p:spPr>
          <a:xfrm>
            <a:off x="7851352" y="1844824"/>
            <a:ext cx="393056" cy="584775"/>
          </a:xfrm>
          <a:prstGeom prst="rect">
            <a:avLst/>
          </a:prstGeom>
          <a:noFill/>
        </p:spPr>
        <p:txBody>
          <a:bodyPr wrap="none" rtlCol="0">
            <a:spAutoFit/>
          </a:bodyPr>
          <a:lstStyle/>
          <a:p>
            <a:r>
              <a:rPr lang="en-US" sz="3200" b="1" dirty="0" smtClean="0"/>
              <a:t>3</a:t>
            </a:r>
            <a:endParaRPr lang="en-US" b="1" dirty="0"/>
          </a:p>
        </p:txBody>
      </p:sp>
    </p:spTree>
    <p:extLst>
      <p:ext uri="{BB962C8B-B14F-4D97-AF65-F5344CB8AC3E}">
        <p14:creationId xmlns:p14="http://schemas.microsoft.com/office/powerpoint/2010/main" val="2495580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5" y="188640"/>
            <a:ext cx="9052560" cy="579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9465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p>
            <a:r>
              <a:rPr lang="en-US" b="1" dirty="0" smtClean="0"/>
              <a:t>Video</a:t>
            </a:r>
            <a:endParaRPr lang="en-US" b="1" dirty="0"/>
          </a:p>
        </p:txBody>
      </p:sp>
      <p:sp>
        <p:nvSpPr>
          <p:cNvPr id="5" name="Rectangle 4"/>
          <p:cNvSpPr/>
          <p:nvPr/>
        </p:nvSpPr>
        <p:spPr>
          <a:xfrm>
            <a:off x="1907704" y="3244334"/>
            <a:ext cx="5793255" cy="646331"/>
          </a:xfrm>
          <a:prstGeom prst="rect">
            <a:avLst/>
          </a:prstGeom>
        </p:spPr>
        <p:txBody>
          <a:bodyPr wrap="square">
            <a:spAutoFit/>
          </a:bodyPr>
          <a:lstStyle/>
          <a:p>
            <a:pPr algn="ctr"/>
            <a:r>
              <a:rPr lang="en-US" dirty="0">
                <a:hlinkClick r:id="rId2"/>
              </a:rPr>
              <a:t>https://</a:t>
            </a:r>
            <a:r>
              <a:rPr lang="en-US" dirty="0" smtClean="0">
                <a:hlinkClick r:id="rId2"/>
              </a:rPr>
              <a:t>youtu.be/Oy0yxkigriA</a:t>
            </a:r>
            <a:endParaRPr lang="en-US" dirty="0" smtClean="0"/>
          </a:p>
          <a:p>
            <a:pPr algn="ctr"/>
            <a:endParaRPr lang="en-US" dirty="0"/>
          </a:p>
        </p:txBody>
      </p:sp>
    </p:spTree>
    <p:extLst>
      <p:ext uri="{BB962C8B-B14F-4D97-AF65-F5344CB8AC3E}">
        <p14:creationId xmlns:p14="http://schemas.microsoft.com/office/powerpoint/2010/main" val="3357991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611560" y="561454"/>
            <a:ext cx="7272808"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chemeClr val="tx1"/>
                </a:solidFill>
                <a:effectLst/>
                <a:ea typeface="Calibri" pitchFamily="34" charset="0"/>
                <a:cs typeface="Arial" pitchFamily="34" charset="0"/>
              </a:rPr>
              <a:t>Affections of penis and prepuce </a:t>
            </a:r>
            <a:endParaRPr kumimoji="0" lang="en-US" sz="24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Rectangle 1"/>
          <p:cNvSpPr/>
          <p:nvPr/>
        </p:nvSpPr>
        <p:spPr>
          <a:xfrm>
            <a:off x="251520" y="1568981"/>
            <a:ext cx="8640960" cy="4524315"/>
          </a:xfrm>
          <a:prstGeom prst="rect">
            <a:avLst/>
          </a:prstGeom>
        </p:spPr>
        <p:txBody>
          <a:bodyPr wrap="square">
            <a:spAutoFit/>
          </a:bodyPr>
          <a:lstStyle/>
          <a:p>
            <a:pPr lvl="0" algn="just" rtl="0" eaLnBrk="0" fontAlgn="base" hangingPunct="0">
              <a:spcBef>
                <a:spcPct val="0"/>
              </a:spcBef>
              <a:spcAft>
                <a:spcPct val="0"/>
              </a:spcAft>
            </a:pPr>
            <a:r>
              <a:rPr lang="en-US" sz="3200" dirty="0" smtClean="0"/>
              <a:t>	Animals </a:t>
            </a:r>
            <a:r>
              <a:rPr lang="en-US" sz="3200" dirty="0"/>
              <a:t>with diseases of the penis and prepuce can be presented for a variety of clinical signs. </a:t>
            </a:r>
            <a:endParaRPr lang="en-US" sz="3200" dirty="0" smtClean="0"/>
          </a:p>
          <a:p>
            <a:pPr lvl="0" algn="just" rtl="0" eaLnBrk="0" fontAlgn="base" hangingPunct="0">
              <a:spcBef>
                <a:spcPct val="0"/>
              </a:spcBef>
              <a:spcAft>
                <a:spcPct val="0"/>
              </a:spcAft>
            </a:pPr>
            <a:r>
              <a:rPr lang="en-US" sz="3200" dirty="0"/>
              <a:t>	</a:t>
            </a:r>
            <a:r>
              <a:rPr lang="en-US" sz="3200" dirty="0" smtClean="0"/>
              <a:t>Commonly</a:t>
            </a:r>
            <a:r>
              <a:rPr lang="en-US" sz="3200" dirty="0"/>
              <a:t>, discharge or hemorrhage from the prepuce is the presenting complaint. Other clinical problems associated with penis and prepuce disorders are abnormal urination, neoplasia, inability to mate, or persistent penile </a:t>
            </a:r>
            <a:r>
              <a:rPr lang="en-US" sz="3200" dirty="0" smtClean="0"/>
              <a:t>erection and urethral disorders.</a:t>
            </a:r>
            <a:endParaRPr lang="en-US" sz="1400" dirty="0">
              <a:latin typeface="Arial" pitchFamily="34" charset="0"/>
              <a:cs typeface="Arial" pitchFamily="34" charset="0"/>
            </a:endParaRPr>
          </a:p>
        </p:txBody>
      </p:sp>
      <p:sp>
        <p:nvSpPr>
          <p:cNvPr id="5" name="TextBox 4"/>
          <p:cNvSpPr txBox="1"/>
          <p:nvPr/>
        </p:nvSpPr>
        <p:spPr>
          <a:xfrm>
            <a:off x="7957224" y="260648"/>
            <a:ext cx="935256" cy="461665"/>
          </a:xfrm>
          <a:prstGeom prst="rect">
            <a:avLst/>
          </a:prstGeom>
          <a:noFill/>
        </p:spPr>
        <p:txBody>
          <a:bodyPr wrap="none" rtlCol="0">
            <a:spAutoFit/>
          </a:bodyPr>
          <a:lstStyle/>
          <a:p>
            <a:r>
              <a:rPr lang="en-US" sz="2400" b="1" dirty="0" smtClean="0"/>
              <a:t>Part 2</a:t>
            </a:r>
            <a:endParaRPr lang="en-US" sz="24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024" y="55319"/>
            <a:ext cx="5669280" cy="6686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963172" y="2411596"/>
            <a:ext cx="3055452" cy="369332"/>
          </a:xfrm>
          <a:prstGeom prst="rect">
            <a:avLst/>
          </a:prstGeom>
        </p:spPr>
        <p:txBody>
          <a:bodyPr wrap="none">
            <a:spAutoFit/>
          </a:bodyPr>
          <a:lstStyle/>
          <a:p>
            <a:r>
              <a:rPr lang="en-US" b="1" dirty="0"/>
              <a:t>The male reproductive </a:t>
            </a:r>
            <a:r>
              <a:rPr lang="en-US" b="1" dirty="0" smtClean="0"/>
              <a:t>system</a:t>
            </a:r>
            <a:endParaRPr lang="en-US" b="1" dirty="0"/>
          </a:p>
        </p:txBody>
      </p:sp>
    </p:spTree>
    <p:extLst>
      <p:ext uri="{BB962C8B-B14F-4D97-AF65-F5344CB8AC3E}">
        <p14:creationId xmlns:p14="http://schemas.microsoft.com/office/powerpoint/2010/main" val="2575274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049" y="44624"/>
            <a:ext cx="3972175" cy="676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7504" y="3275692"/>
            <a:ext cx="2417136" cy="369332"/>
          </a:xfrm>
          <a:prstGeom prst="rect">
            <a:avLst/>
          </a:prstGeom>
        </p:spPr>
        <p:txBody>
          <a:bodyPr wrap="none">
            <a:spAutoFit/>
          </a:bodyPr>
          <a:lstStyle/>
          <a:p>
            <a:r>
              <a:rPr lang="en-US" b="1" dirty="0"/>
              <a:t>Male Reproductive Sys</a:t>
            </a:r>
            <a:r>
              <a:rPr lang="en-US" b="1" dirty="0" smtClean="0"/>
              <a:t>.</a:t>
            </a:r>
            <a:endParaRPr lang="en-US" b="1" dirty="0"/>
          </a:p>
        </p:txBody>
      </p:sp>
    </p:spTree>
    <p:extLst>
      <p:ext uri="{BB962C8B-B14F-4D97-AF65-F5344CB8AC3E}">
        <p14:creationId xmlns:p14="http://schemas.microsoft.com/office/powerpoint/2010/main" val="3284144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05264"/>
            <a:ext cx="8229600" cy="854968"/>
          </a:xfrm>
        </p:spPr>
        <p:txBody>
          <a:bodyPr>
            <a:normAutofit/>
          </a:bodyPr>
          <a:lstStyle/>
          <a:p>
            <a:r>
              <a:rPr lang="en-US" sz="3600" b="1" dirty="0" smtClean="0"/>
              <a:t>Male Reproductive </a:t>
            </a:r>
            <a:r>
              <a:rPr lang="en-US" sz="3600" b="1" dirty="0"/>
              <a:t>S</a:t>
            </a:r>
            <a:r>
              <a:rPr lang="en-US" sz="3600" b="1" dirty="0" smtClean="0"/>
              <a:t>ys. Dog</a:t>
            </a:r>
            <a:endParaRPr lang="en-US" sz="3600" b="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2512" y="332656"/>
            <a:ext cx="4937760" cy="5582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25477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4624"/>
            <a:ext cx="8869680" cy="6075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72106" y="6165304"/>
            <a:ext cx="4316118" cy="523220"/>
          </a:xfrm>
          <a:prstGeom prst="rect">
            <a:avLst/>
          </a:prstGeom>
        </p:spPr>
        <p:txBody>
          <a:bodyPr wrap="none">
            <a:spAutoFit/>
          </a:bodyPr>
          <a:lstStyle/>
          <a:p>
            <a:r>
              <a:rPr lang="en-US" sz="2800" b="1" dirty="0"/>
              <a:t>Male Reproductive Sys. </a:t>
            </a:r>
            <a:r>
              <a:rPr lang="en-US" sz="2800" b="1" dirty="0" smtClean="0"/>
              <a:t>Bull</a:t>
            </a:r>
            <a:endParaRPr lang="en-US" sz="2800" dirty="0"/>
          </a:p>
        </p:txBody>
      </p:sp>
    </p:spTree>
    <p:extLst>
      <p:ext uri="{BB962C8B-B14F-4D97-AF65-F5344CB8AC3E}">
        <p14:creationId xmlns:p14="http://schemas.microsoft.com/office/powerpoint/2010/main" val="2938869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b="1" dirty="0" smtClean="0"/>
              <a:t>ETIOLOGY</a:t>
            </a:r>
            <a:endParaRPr lang="en-US" b="1" dirty="0"/>
          </a:p>
        </p:txBody>
      </p:sp>
      <p:sp>
        <p:nvSpPr>
          <p:cNvPr id="3" name="Content Placeholder 2"/>
          <p:cNvSpPr>
            <a:spLocks noGrp="1"/>
          </p:cNvSpPr>
          <p:nvPr>
            <p:ph idx="1"/>
          </p:nvPr>
        </p:nvSpPr>
        <p:spPr>
          <a:xfrm>
            <a:off x="0" y="1567333"/>
            <a:ext cx="9144000" cy="4525963"/>
          </a:xfrm>
        </p:spPr>
        <p:txBody>
          <a:bodyPr/>
          <a:lstStyle/>
          <a:p>
            <a:pPr algn="l" rtl="0"/>
            <a:r>
              <a:rPr lang="en-US" b="1" dirty="0" smtClean="0"/>
              <a:t>Congenital </a:t>
            </a:r>
            <a:r>
              <a:rPr lang="en-US" b="1" dirty="0"/>
              <a:t>Disorders of the Penis and </a:t>
            </a:r>
            <a:r>
              <a:rPr lang="en-US" b="1" dirty="0" smtClean="0"/>
              <a:t>Prepuce:</a:t>
            </a:r>
          </a:p>
          <a:p>
            <a:pPr marL="0" indent="0" algn="l" rtl="0">
              <a:buNone/>
            </a:pPr>
            <a:r>
              <a:rPr lang="en-US" b="1" dirty="0"/>
              <a:t>1- Persistent Penile </a:t>
            </a:r>
            <a:r>
              <a:rPr lang="en-US" b="1" dirty="0" smtClean="0"/>
              <a:t>Frenulum</a:t>
            </a:r>
          </a:p>
          <a:p>
            <a:pPr marL="0" indent="0" algn="l" rtl="0">
              <a:buNone/>
            </a:pPr>
            <a:r>
              <a:rPr lang="en-US" b="1" dirty="0" smtClean="0"/>
              <a:t>2- Hypospadias</a:t>
            </a:r>
            <a:endParaRPr lang="en-US" b="1" dirty="0"/>
          </a:p>
          <a:p>
            <a:pPr marL="0" indent="0" algn="l" rtl="0">
              <a:buNone/>
            </a:pPr>
            <a:r>
              <a:rPr lang="en-US" b="1" dirty="0" smtClean="0"/>
              <a:t>3- </a:t>
            </a:r>
            <a:r>
              <a:rPr lang="en-US" b="1" dirty="0"/>
              <a:t>Phimosis (congenital </a:t>
            </a:r>
            <a:r>
              <a:rPr lang="en-US" b="1" dirty="0" smtClean="0"/>
              <a:t>or acquired</a:t>
            </a:r>
            <a:r>
              <a:rPr lang="en-US" b="1" dirty="0"/>
              <a:t>)</a:t>
            </a:r>
            <a:endParaRPr lang="en-US" b="1" dirty="0" smtClean="0"/>
          </a:p>
          <a:p>
            <a:pPr marL="0" indent="0" algn="l" rtl="0">
              <a:buNone/>
            </a:pPr>
            <a:r>
              <a:rPr lang="en-US" b="1" dirty="0"/>
              <a:t>4</a:t>
            </a:r>
            <a:r>
              <a:rPr lang="en-US" b="1" dirty="0" smtClean="0"/>
              <a:t>- </a:t>
            </a:r>
            <a:r>
              <a:rPr lang="en-US" b="1" dirty="0"/>
              <a:t>Os Penis </a:t>
            </a:r>
            <a:r>
              <a:rPr lang="en-US" b="1" dirty="0" smtClean="0"/>
              <a:t>Deformity</a:t>
            </a:r>
            <a:endParaRPr lang="en-US" b="1" dirty="0"/>
          </a:p>
        </p:txBody>
      </p:sp>
    </p:spTree>
    <p:extLst>
      <p:ext uri="{BB962C8B-B14F-4D97-AF65-F5344CB8AC3E}">
        <p14:creationId xmlns:p14="http://schemas.microsoft.com/office/powerpoint/2010/main" val="1922714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Persistent Penile </a:t>
            </a:r>
            <a:r>
              <a:rPr lang="en-US" b="1" dirty="0" smtClean="0"/>
              <a:t>Frenulum</a:t>
            </a:r>
            <a:endParaRPr lang="en-US" b="1" dirty="0"/>
          </a:p>
        </p:txBody>
      </p:sp>
      <p:sp>
        <p:nvSpPr>
          <p:cNvPr id="3" name="Content Placeholder 2"/>
          <p:cNvSpPr>
            <a:spLocks noGrp="1"/>
          </p:cNvSpPr>
          <p:nvPr>
            <p:ph idx="1"/>
          </p:nvPr>
        </p:nvSpPr>
        <p:spPr>
          <a:xfrm>
            <a:off x="457200" y="1600200"/>
            <a:ext cx="8363272" cy="4925144"/>
          </a:xfrm>
        </p:spPr>
        <p:txBody>
          <a:bodyPr>
            <a:normAutofit lnSpcReduction="10000"/>
          </a:bodyPr>
          <a:lstStyle/>
          <a:p>
            <a:pPr marL="0" indent="0" algn="just" rtl="0">
              <a:lnSpc>
                <a:spcPct val="150000"/>
              </a:lnSpc>
              <a:buNone/>
            </a:pPr>
            <a:r>
              <a:rPr lang="en-US" dirty="0" smtClean="0"/>
              <a:t>• </a:t>
            </a:r>
            <a:r>
              <a:rPr lang="en-US" dirty="0"/>
              <a:t>During the perinatal period, the surface of the glans penis and the preputial mucosa separate. When this separation fails, abnormal connective tissue, most commonly joining the ventral midline of the distal penis and prepuce, persists, resulting in the inability of the penis to extrude fully from the prepuce.</a:t>
            </a:r>
          </a:p>
        </p:txBody>
      </p:sp>
    </p:spTree>
    <p:extLst>
      <p:ext uri="{BB962C8B-B14F-4D97-AF65-F5344CB8AC3E}">
        <p14:creationId xmlns:p14="http://schemas.microsoft.com/office/powerpoint/2010/main" val="1808941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2483768" y="5661248"/>
            <a:ext cx="4733027" cy="76944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Persistent </a:t>
            </a:r>
            <a:r>
              <a:rPr lang="en-US" sz="3200" b="1" dirty="0" smtClean="0">
                <a:latin typeface="Calibri" pitchFamily="34" charset="0"/>
                <a:ea typeface="Calibri" pitchFamily="34" charset="0"/>
                <a:cs typeface="Arial" pitchFamily="34" charset="0"/>
              </a:rPr>
              <a:t>Penile F</a:t>
            </a:r>
            <a:r>
              <a:rPr kumimoji="0" lang="en-US" sz="32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renulum</a:t>
            </a:r>
            <a:endParaRPr kumimoji="0" lang="en-US" sz="4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4098" name="Picture 2" descr="C:\Users\saranet\Desktop\New folder (30)\New folder\IMG-20210505-WA0015.jpg"/>
          <p:cNvPicPr>
            <a:picLocks noChangeAspect="1" noChangeArrowheads="1"/>
          </p:cNvPicPr>
          <p:nvPr/>
        </p:nvPicPr>
        <p:blipFill>
          <a:blip r:embed="rId2" cstate="print"/>
          <a:srcRect/>
          <a:stretch>
            <a:fillRect/>
          </a:stretch>
        </p:blipFill>
        <p:spPr bwMode="auto">
          <a:xfrm>
            <a:off x="683568" y="923062"/>
            <a:ext cx="7968208" cy="459417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54968"/>
          </a:xfrm>
        </p:spPr>
        <p:txBody>
          <a:bodyPr/>
          <a:lstStyle/>
          <a:p>
            <a:pPr rtl="0"/>
            <a:r>
              <a:rPr lang="en-US" b="1" dirty="0"/>
              <a:t>Hypospadia</a:t>
            </a:r>
          </a:p>
        </p:txBody>
      </p:sp>
      <p:sp>
        <p:nvSpPr>
          <p:cNvPr id="3" name="Content Placeholder 2"/>
          <p:cNvSpPr>
            <a:spLocks noGrp="1"/>
          </p:cNvSpPr>
          <p:nvPr>
            <p:ph idx="1"/>
          </p:nvPr>
        </p:nvSpPr>
        <p:spPr>
          <a:xfrm>
            <a:off x="107504" y="764704"/>
            <a:ext cx="9036496" cy="6021288"/>
          </a:xfrm>
        </p:spPr>
        <p:txBody>
          <a:bodyPr>
            <a:noAutofit/>
          </a:bodyPr>
          <a:lstStyle/>
          <a:p>
            <a:pPr algn="l" rtl="0"/>
            <a:r>
              <a:rPr lang="en-US" dirty="0" smtClean="0"/>
              <a:t>The </a:t>
            </a:r>
            <a:r>
              <a:rPr lang="en-US" dirty="0"/>
              <a:t>condition is due to incomplete masculinization during development, and it can be associated with an underdeveloped penis and/or with preputial </a:t>
            </a:r>
            <a:r>
              <a:rPr lang="en-US" dirty="0" smtClean="0"/>
              <a:t>malformations.</a:t>
            </a:r>
          </a:p>
          <a:p>
            <a:pPr algn="l" rtl="0"/>
            <a:r>
              <a:rPr lang="en-US" dirty="0" smtClean="0"/>
              <a:t>Hypospadia </a:t>
            </a:r>
            <a:r>
              <a:rPr lang="en-US" dirty="0"/>
              <a:t>results from abnormal closure of the urethral tube during development and can cause one or more abnormal urethral orifices located anywhere along the length of the urethra.</a:t>
            </a:r>
          </a:p>
          <a:p>
            <a:pPr algn="l" rtl="0"/>
            <a:r>
              <a:rPr lang="en-US" dirty="0" smtClean="0"/>
              <a:t>Most </a:t>
            </a:r>
            <a:r>
              <a:rPr lang="en-US" dirty="0"/>
              <a:t>commonly, the abnormal orifice is located along the ventral aspect of the penis and prepuce, but it may extend through the scrotal region to the perineal region. </a:t>
            </a:r>
          </a:p>
        </p:txBody>
      </p:sp>
    </p:spTree>
    <p:extLst>
      <p:ext uri="{BB962C8B-B14F-4D97-AF65-F5344CB8AC3E}">
        <p14:creationId xmlns:p14="http://schemas.microsoft.com/office/powerpoint/2010/main" val="650796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688" y="1061864"/>
            <a:ext cx="3466728" cy="1143000"/>
          </a:xfrm>
        </p:spPr>
        <p:txBody>
          <a:bodyPr>
            <a:normAutofit fontScale="90000"/>
          </a:bodyPr>
          <a:lstStyle/>
          <a:p>
            <a:pPr rtl="0"/>
            <a:r>
              <a:rPr lang="en-US" b="1" dirty="0" smtClean="0"/>
              <a:t>Hypospadias in dogs</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724"/>
            <a:ext cx="4297680" cy="3223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3265884"/>
            <a:ext cx="8572500"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514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116632"/>
            <a:ext cx="6552728" cy="936104"/>
          </a:xfrm>
        </p:spPr>
        <p:txBody>
          <a:bodyPr>
            <a:normAutofit/>
          </a:bodyPr>
          <a:lstStyle/>
          <a:p>
            <a:pPr rtl="0"/>
            <a:r>
              <a:rPr lang="en-US" b="1" dirty="0" smtClean="0"/>
              <a:t>Type of Hypospadias</a:t>
            </a:r>
            <a:endParaRPr lang="en-US"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1484784"/>
            <a:ext cx="5394960" cy="539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28592" y="6165304"/>
            <a:ext cx="1259632" cy="461665"/>
          </a:xfrm>
          <a:prstGeom prst="rect">
            <a:avLst/>
          </a:prstGeom>
        </p:spPr>
        <p:txBody>
          <a:bodyPr wrap="square">
            <a:spAutoFit/>
          </a:bodyPr>
          <a:lstStyle/>
          <a:p>
            <a:pPr algn="l"/>
            <a:r>
              <a:rPr lang="en-US" sz="2400" b="1" dirty="0" smtClean="0">
                <a:latin typeface="Helvetica"/>
              </a:rPr>
              <a:t>Anal</a:t>
            </a:r>
            <a:endParaRPr lang="en-US" sz="2400" b="1" dirty="0">
              <a:latin typeface="Helvetica"/>
            </a:endParaRPr>
          </a:p>
        </p:txBody>
      </p:sp>
      <p:cxnSp>
        <p:nvCxnSpPr>
          <p:cNvPr id="6" name="Straight Arrow Connector 5"/>
          <p:cNvCxnSpPr/>
          <p:nvPr/>
        </p:nvCxnSpPr>
        <p:spPr>
          <a:xfrm flipH="1">
            <a:off x="4355976" y="1484784"/>
            <a:ext cx="78213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Rectangle 8"/>
          <p:cNvSpPr/>
          <p:nvPr/>
        </p:nvSpPr>
        <p:spPr>
          <a:xfrm>
            <a:off x="5210118" y="1239143"/>
            <a:ext cx="3178306" cy="461665"/>
          </a:xfrm>
          <a:prstGeom prst="rect">
            <a:avLst/>
          </a:prstGeom>
        </p:spPr>
        <p:txBody>
          <a:bodyPr wrap="none">
            <a:spAutoFit/>
          </a:bodyPr>
          <a:lstStyle/>
          <a:p>
            <a:r>
              <a:rPr lang="en-US" sz="2400" b="1" dirty="0"/>
              <a:t>Normal urethra meatus</a:t>
            </a:r>
          </a:p>
        </p:txBody>
      </p:sp>
      <p:sp>
        <p:nvSpPr>
          <p:cNvPr id="11" name="Rectangle 10"/>
          <p:cNvSpPr/>
          <p:nvPr/>
        </p:nvSpPr>
        <p:spPr>
          <a:xfrm>
            <a:off x="5220072" y="2751311"/>
            <a:ext cx="970009" cy="461665"/>
          </a:xfrm>
          <a:prstGeom prst="rect">
            <a:avLst/>
          </a:prstGeom>
        </p:spPr>
        <p:txBody>
          <a:bodyPr wrap="none">
            <a:spAutoFit/>
          </a:bodyPr>
          <a:lstStyle/>
          <a:p>
            <a:r>
              <a:rPr lang="en-US" sz="2400" b="1" dirty="0"/>
              <a:t>Penile</a:t>
            </a:r>
          </a:p>
        </p:txBody>
      </p:sp>
      <p:cxnSp>
        <p:nvCxnSpPr>
          <p:cNvPr id="13" name="Straight Arrow Connector 12"/>
          <p:cNvCxnSpPr/>
          <p:nvPr/>
        </p:nvCxnSpPr>
        <p:spPr>
          <a:xfrm flipH="1">
            <a:off x="3995936" y="2982143"/>
            <a:ext cx="1080120"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Rectangle 11"/>
          <p:cNvSpPr/>
          <p:nvPr/>
        </p:nvSpPr>
        <p:spPr>
          <a:xfrm>
            <a:off x="5167060" y="4119463"/>
            <a:ext cx="1061124" cy="461665"/>
          </a:xfrm>
          <a:prstGeom prst="rect">
            <a:avLst/>
          </a:prstGeom>
        </p:spPr>
        <p:txBody>
          <a:bodyPr wrap="none">
            <a:spAutoFit/>
          </a:bodyPr>
          <a:lstStyle/>
          <a:p>
            <a:r>
              <a:rPr lang="en-US" sz="2400" b="1" dirty="0"/>
              <a:t>Scrotal</a:t>
            </a:r>
          </a:p>
        </p:txBody>
      </p:sp>
      <p:cxnSp>
        <p:nvCxnSpPr>
          <p:cNvPr id="15" name="Straight Arrow Connector 14"/>
          <p:cNvCxnSpPr/>
          <p:nvPr/>
        </p:nvCxnSpPr>
        <p:spPr>
          <a:xfrm flipH="1">
            <a:off x="3760916" y="4365104"/>
            <a:ext cx="131514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flipH="1">
            <a:off x="3059832" y="5805264"/>
            <a:ext cx="210722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flipH="1">
            <a:off x="2699792" y="6453336"/>
            <a:ext cx="246726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Rectangle 17"/>
          <p:cNvSpPr/>
          <p:nvPr/>
        </p:nvSpPr>
        <p:spPr>
          <a:xfrm>
            <a:off x="5220414" y="1743199"/>
            <a:ext cx="1439818" cy="461665"/>
          </a:xfrm>
          <a:prstGeom prst="rect">
            <a:avLst/>
          </a:prstGeom>
        </p:spPr>
        <p:txBody>
          <a:bodyPr wrap="none">
            <a:spAutoFit/>
          </a:bodyPr>
          <a:lstStyle/>
          <a:p>
            <a:r>
              <a:rPr lang="en-US" sz="2400" b="1" dirty="0"/>
              <a:t>Glandular</a:t>
            </a:r>
          </a:p>
        </p:txBody>
      </p:sp>
      <p:cxnSp>
        <p:nvCxnSpPr>
          <p:cNvPr id="20" name="Straight Arrow Connector 19"/>
          <p:cNvCxnSpPr/>
          <p:nvPr/>
        </p:nvCxnSpPr>
        <p:spPr>
          <a:xfrm flipH="1" flipV="1">
            <a:off x="4283968" y="1974031"/>
            <a:ext cx="864438" cy="1480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 name="Rectangle 21"/>
          <p:cNvSpPr/>
          <p:nvPr/>
        </p:nvSpPr>
        <p:spPr>
          <a:xfrm>
            <a:off x="5284917" y="5559623"/>
            <a:ext cx="1231299" cy="461665"/>
          </a:xfrm>
          <a:prstGeom prst="rect">
            <a:avLst/>
          </a:prstGeom>
        </p:spPr>
        <p:txBody>
          <a:bodyPr wrap="none">
            <a:spAutoFit/>
          </a:bodyPr>
          <a:lstStyle/>
          <a:p>
            <a:r>
              <a:rPr lang="en-US" sz="2400" b="1" dirty="0"/>
              <a:t>Perineal</a:t>
            </a:r>
          </a:p>
        </p:txBody>
      </p:sp>
    </p:spTree>
    <p:extLst>
      <p:ext uri="{BB962C8B-B14F-4D97-AF65-F5344CB8AC3E}">
        <p14:creationId xmlns:p14="http://schemas.microsoft.com/office/powerpoint/2010/main" val="1699175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13792"/>
            <a:ext cx="8229600" cy="1143000"/>
          </a:xfrm>
        </p:spPr>
        <p:txBody>
          <a:bodyPr/>
          <a:lstStyle/>
          <a:p>
            <a:pPr rtl="0"/>
            <a:r>
              <a:rPr lang="en-US" b="1" dirty="0" smtClean="0"/>
              <a:t>Treatment </a:t>
            </a:r>
            <a:endParaRPr lang="en-US" b="1" dirty="0"/>
          </a:p>
        </p:txBody>
      </p:sp>
      <p:sp>
        <p:nvSpPr>
          <p:cNvPr id="3" name="Content Placeholder 2"/>
          <p:cNvSpPr>
            <a:spLocks noGrp="1"/>
          </p:cNvSpPr>
          <p:nvPr>
            <p:ph idx="1"/>
          </p:nvPr>
        </p:nvSpPr>
        <p:spPr>
          <a:xfrm>
            <a:off x="457200" y="1600200"/>
            <a:ext cx="8435280" cy="4525963"/>
          </a:xfrm>
        </p:spPr>
        <p:txBody>
          <a:bodyPr>
            <a:normAutofit/>
          </a:bodyPr>
          <a:lstStyle/>
          <a:p>
            <a:pPr marL="0" indent="0" algn="just" rtl="0">
              <a:lnSpc>
                <a:spcPct val="150000"/>
              </a:lnSpc>
              <a:buNone/>
            </a:pPr>
            <a:r>
              <a:rPr lang="en-US" dirty="0" smtClean="0"/>
              <a:t>	</a:t>
            </a:r>
            <a:r>
              <a:rPr lang="en-US" b="1" dirty="0" smtClean="0"/>
              <a:t>Urethrostomy</a:t>
            </a:r>
            <a:r>
              <a:rPr lang="en-US" dirty="0" smtClean="0"/>
              <a:t> and </a:t>
            </a:r>
            <a:r>
              <a:rPr lang="en-US" dirty="0"/>
              <a:t>s</a:t>
            </a:r>
            <a:r>
              <a:rPr lang="en-US" dirty="0" smtClean="0"/>
              <a:t>urgical excision </a:t>
            </a:r>
            <a:r>
              <a:rPr lang="en-US" dirty="0"/>
              <a:t>of preputial and penile </a:t>
            </a:r>
            <a:r>
              <a:rPr lang="en-US" dirty="0" smtClean="0"/>
              <a:t>remnants, bilateral </a:t>
            </a:r>
            <a:r>
              <a:rPr lang="en-US" dirty="0"/>
              <a:t>orchidectomy, </a:t>
            </a:r>
            <a:r>
              <a:rPr lang="en-US" dirty="0" smtClean="0"/>
              <a:t>and enlargement </a:t>
            </a:r>
            <a:r>
              <a:rPr lang="en-US" dirty="0"/>
              <a:t>or maintenance </a:t>
            </a:r>
            <a:r>
              <a:rPr lang="en-US" dirty="0" smtClean="0"/>
              <a:t>of the </a:t>
            </a:r>
            <a:r>
              <a:rPr lang="en-US" dirty="0"/>
              <a:t>urethral orifice in the scrotal or perineal </a:t>
            </a:r>
            <a:r>
              <a:rPr lang="en-US" dirty="0" smtClean="0"/>
              <a:t>region </a:t>
            </a:r>
            <a:r>
              <a:rPr lang="en-US" dirty="0"/>
              <a:t>may be indicated in severe </a:t>
            </a:r>
            <a:r>
              <a:rPr lang="en-US" dirty="0" smtClean="0"/>
              <a:t>cases.</a:t>
            </a:r>
            <a:endParaRPr lang="en-US" dirty="0"/>
          </a:p>
        </p:txBody>
      </p:sp>
    </p:spTree>
    <p:extLst>
      <p:ext uri="{BB962C8B-B14F-4D97-AF65-F5344CB8AC3E}">
        <p14:creationId xmlns:p14="http://schemas.microsoft.com/office/powerpoint/2010/main" val="2071775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9392"/>
            <a:ext cx="8961120" cy="672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3486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a:t>U</a:t>
            </a:r>
            <a:r>
              <a:rPr lang="en-US" dirty="0" smtClean="0"/>
              <a:t>rethrostomy	</a:t>
            </a:r>
            <a:endParaRPr lang="en-US" dirty="0"/>
          </a:p>
        </p:txBody>
      </p:sp>
      <p:sp>
        <p:nvSpPr>
          <p:cNvPr id="3" name="Content Placeholder 2"/>
          <p:cNvSpPr>
            <a:spLocks noGrp="1"/>
          </p:cNvSpPr>
          <p:nvPr>
            <p:ph idx="1"/>
          </p:nvPr>
        </p:nvSpPr>
        <p:spPr/>
        <p:txBody>
          <a:bodyPr/>
          <a:lstStyle/>
          <a:p>
            <a:pPr algn="l" rtl="0"/>
            <a:r>
              <a:rPr lang="en-US" b="1" dirty="0" smtClean="0"/>
              <a:t>Types of Urethrostomy: </a:t>
            </a:r>
          </a:p>
          <a:p>
            <a:pPr marL="0" indent="0" algn="l" rtl="0">
              <a:lnSpc>
                <a:spcPct val="150000"/>
              </a:lnSpc>
              <a:buNone/>
            </a:pPr>
            <a:r>
              <a:rPr lang="en-US" dirty="0" smtClean="0"/>
              <a:t>1- Penile Urethrostomy.</a:t>
            </a:r>
          </a:p>
          <a:p>
            <a:pPr marL="0" indent="0" algn="l" rtl="0">
              <a:lnSpc>
                <a:spcPct val="150000"/>
              </a:lnSpc>
              <a:buNone/>
            </a:pPr>
            <a:r>
              <a:rPr lang="en-US" dirty="0" smtClean="0"/>
              <a:t>2- Scrotal Urethrostomy.</a:t>
            </a:r>
          </a:p>
          <a:p>
            <a:pPr marL="0" indent="0" algn="l" rtl="0">
              <a:lnSpc>
                <a:spcPct val="150000"/>
              </a:lnSpc>
              <a:buNone/>
            </a:pPr>
            <a:r>
              <a:rPr lang="en-US" dirty="0" smtClean="0"/>
              <a:t>3- Perineal Urethrostomy.</a:t>
            </a:r>
            <a:endParaRPr lang="en-US" dirty="0"/>
          </a:p>
        </p:txBody>
      </p:sp>
    </p:spTree>
    <p:extLst>
      <p:ext uri="{BB962C8B-B14F-4D97-AF65-F5344CB8AC3E}">
        <p14:creationId xmlns:p14="http://schemas.microsoft.com/office/powerpoint/2010/main" val="1698767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000" y="229473"/>
            <a:ext cx="6309360" cy="629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68137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b="1" dirty="0" smtClean="0"/>
              <a:t>Phimosis </a:t>
            </a:r>
            <a:r>
              <a:rPr lang="en-US" b="1" dirty="0"/>
              <a:t>(congenital or acquired</a:t>
            </a:r>
            <a:r>
              <a:rPr lang="en-US" b="1" dirty="0" smtClean="0"/>
              <a:t>)</a:t>
            </a:r>
            <a:endParaRPr lang="en-US" b="1" dirty="0"/>
          </a:p>
        </p:txBody>
      </p:sp>
      <p:sp>
        <p:nvSpPr>
          <p:cNvPr id="3" name="Content Placeholder 2"/>
          <p:cNvSpPr>
            <a:spLocks noGrp="1"/>
          </p:cNvSpPr>
          <p:nvPr>
            <p:ph idx="1"/>
          </p:nvPr>
        </p:nvSpPr>
        <p:spPr>
          <a:xfrm>
            <a:off x="457200" y="1600200"/>
            <a:ext cx="8435280" cy="4525963"/>
          </a:xfrm>
        </p:spPr>
        <p:txBody>
          <a:bodyPr>
            <a:normAutofit/>
          </a:bodyPr>
          <a:lstStyle/>
          <a:p>
            <a:pPr marL="0" indent="0" algn="just" rtl="0">
              <a:buNone/>
            </a:pPr>
            <a:r>
              <a:rPr lang="en-US" dirty="0" smtClean="0"/>
              <a:t>	Phimosis </a:t>
            </a:r>
            <a:r>
              <a:rPr lang="en-US" dirty="0"/>
              <a:t>is the inability to protrude the penis beyond </a:t>
            </a:r>
            <a:r>
              <a:rPr lang="en-US" dirty="0" smtClean="0"/>
              <a:t>the preputial </a:t>
            </a:r>
            <a:r>
              <a:rPr lang="en-US" dirty="0"/>
              <a:t>orifice. </a:t>
            </a:r>
            <a:endParaRPr lang="en-US" dirty="0" smtClean="0"/>
          </a:p>
          <a:p>
            <a:pPr marL="0" indent="0" algn="just" rtl="0">
              <a:buNone/>
            </a:pPr>
            <a:endParaRPr lang="en-US" dirty="0" smtClean="0"/>
          </a:p>
          <a:p>
            <a:pPr marL="0" indent="0" algn="just" rtl="0">
              <a:buNone/>
            </a:pPr>
            <a:r>
              <a:rPr lang="en-US" dirty="0" smtClean="0"/>
              <a:t>	The </a:t>
            </a:r>
            <a:r>
              <a:rPr lang="en-US" dirty="0"/>
              <a:t>clinical signs depend on the size of </a:t>
            </a:r>
            <a:r>
              <a:rPr lang="en-US" dirty="0" smtClean="0"/>
              <a:t>the preputial </a:t>
            </a:r>
            <a:r>
              <a:rPr lang="en-US" dirty="0"/>
              <a:t>orifice and the underlying cause (congenital </a:t>
            </a:r>
            <a:r>
              <a:rPr lang="en-US" dirty="0" smtClean="0"/>
              <a:t>or acquired</a:t>
            </a:r>
            <a:r>
              <a:rPr lang="en-US" dirty="0"/>
              <a:t>). </a:t>
            </a:r>
            <a:endParaRPr lang="en-US" dirty="0" smtClean="0"/>
          </a:p>
        </p:txBody>
      </p:sp>
    </p:spTree>
    <p:extLst>
      <p:ext uri="{BB962C8B-B14F-4D97-AF65-F5344CB8AC3E}">
        <p14:creationId xmlns:p14="http://schemas.microsoft.com/office/powerpoint/2010/main" val="3097797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41784"/>
            <a:ext cx="8229600" cy="1143000"/>
          </a:xfrm>
        </p:spPr>
        <p:txBody>
          <a:bodyPr/>
          <a:lstStyle/>
          <a:p>
            <a:pPr rtl="0"/>
            <a:r>
              <a:rPr lang="en-US" b="1" dirty="0" smtClean="0"/>
              <a:t>Cont.………</a:t>
            </a:r>
            <a:endParaRPr lang="en-US" b="1" dirty="0"/>
          </a:p>
        </p:txBody>
      </p:sp>
      <p:sp>
        <p:nvSpPr>
          <p:cNvPr id="3" name="Content Placeholder 2"/>
          <p:cNvSpPr>
            <a:spLocks noGrp="1"/>
          </p:cNvSpPr>
          <p:nvPr>
            <p:ph idx="1"/>
          </p:nvPr>
        </p:nvSpPr>
        <p:spPr>
          <a:xfrm>
            <a:off x="323528" y="1600200"/>
            <a:ext cx="8507288" cy="4525963"/>
          </a:xfrm>
        </p:spPr>
        <p:txBody>
          <a:bodyPr>
            <a:normAutofit/>
          </a:bodyPr>
          <a:lstStyle/>
          <a:p>
            <a:pPr algn="just" rtl="0"/>
            <a:r>
              <a:rPr lang="en-US" dirty="0"/>
              <a:t>Congenital phimosis is usually accompanied by a distended prepuce and an inability to urinate normally. Urine can often be passed only in drops or a thin stream. Despite these signs, the puppy or kitten is rarely distressed</a:t>
            </a:r>
            <a:r>
              <a:rPr lang="en-US" dirty="0" smtClean="0"/>
              <a:t>.</a:t>
            </a:r>
          </a:p>
          <a:p>
            <a:pPr algn="just" rtl="0"/>
            <a:r>
              <a:rPr lang="en-US" dirty="0" smtClean="0"/>
              <a:t> </a:t>
            </a:r>
            <a:r>
              <a:rPr lang="en-US" dirty="0"/>
              <a:t>Urinary outflow </a:t>
            </a:r>
            <a:r>
              <a:rPr lang="en-US" dirty="0" smtClean="0"/>
              <a:t>obstruction, </a:t>
            </a:r>
            <a:r>
              <a:rPr lang="en-US" dirty="0"/>
              <a:t>Preputial retention of urine results in balanoposthitis, and the infected area may ulcerate</a:t>
            </a:r>
            <a:r>
              <a:rPr lang="en-US" dirty="0" smtClean="0"/>
              <a:t>.</a:t>
            </a:r>
            <a:endParaRPr lang="en-US" dirty="0"/>
          </a:p>
        </p:txBody>
      </p:sp>
    </p:spTree>
    <p:extLst>
      <p:ext uri="{BB962C8B-B14F-4D97-AF65-F5344CB8AC3E}">
        <p14:creationId xmlns:p14="http://schemas.microsoft.com/office/powerpoint/2010/main" val="118488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74638"/>
            <a:ext cx="5904656" cy="706090"/>
          </a:xfrm>
        </p:spPr>
        <p:txBody>
          <a:bodyPr>
            <a:noAutofit/>
          </a:bodyPr>
          <a:lstStyle/>
          <a:p>
            <a:pPr rtl="0"/>
            <a:r>
              <a:rPr lang="en-US" b="1" dirty="0" smtClean="0"/>
              <a:t>Congenital phimosis</a:t>
            </a:r>
            <a:endParaRPr lang="en-US"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16" y="980728"/>
            <a:ext cx="7772400" cy="5823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636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Cont</a:t>
            </a:r>
            <a:r>
              <a:rPr lang="en-US" dirty="0" smtClean="0"/>
              <a:t>.……….</a:t>
            </a:r>
            <a:endParaRPr lang="en-US" dirty="0"/>
          </a:p>
        </p:txBody>
      </p:sp>
      <p:sp>
        <p:nvSpPr>
          <p:cNvPr id="3" name="Content Placeholder 2"/>
          <p:cNvSpPr>
            <a:spLocks noGrp="1"/>
          </p:cNvSpPr>
          <p:nvPr>
            <p:ph idx="1"/>
          </p:nvPr>
        </p:nvSpPr>
        <p:spPr>
          <a:xfrm>
            <a:off x="457200" y="1600200"/>
            <a:ext cx="8507288" cy="4525963"/>
          </a:xfrm>
        </p:spPr>
        <p:txBody>
          <a:bodyPr/>
          <a:lstStyle/>
          <a:p>
            <a:pPr algn="just" rtl="0"/>
            <a:r>
              <a:rPr lang="en-US" dirty="0"/>
              <a:t>Acquired phimosis results from scarring after preputial trauma or neoplasia</a:t>
            </a:r>
            <a:r>
              <a:rPr lang="en-US" dirty="0" smtClean="0"/>
              <a:t>.</a:t>
            </a:r>
          </a:p>
          <a:p>
            <a:pPr algn="just" rtl="0"/>
            <a:r>
              <a:rPr lang="en-US" dirty="0" smtClean="0"/>
              <a:t> </a:t>
            </a:r>
            <a:r>
              <a:rPr lang="en-US" dirty="0"/>
              <a:t>Preputial inflammation, edema, and associated licking of the area are common. A neoplasm or healing wound may also be present. Retention of urine within the prepuce can be seen in severe cases of acquired phimosis</a:t>
            </a:r>
            <a:r>
              <a:rPr lang="en-US" dirty="0" smtClean="0"/>
              <a:t>.</a:t>
            </a:r>
            <a:endParaRPr lang="en-US" dirty="0"/>
          </a:p>
        </p:txBody>
      </p:sp>
    </p:spTree>
    <p:extLst>
      <p:ext uri="{BB962C8B-B14F-4D97-AF65-F5344CB8AC3E}">
        <p14:creationId xmlns:p14="http://schemas.microsoft.com/office/powerpoint/2010/main" val="2086282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a:t>P</a:t>
            </a:r>
            <a:r>
              <a:rPr lang="en-US" b="1" dirty="0" smtClean="0"/>
              <a:t>himosis</a:t>
            </a:r>
            <a:endParaRPr lang="en-US"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79" y="1700808"/>
            <a:ext cx="8507093" cy="438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6704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Phimosis With Adhesion</a:t>
            </a:r>
            <a:endParaRPr lang="en-US"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628800"/>
            <a:ext cx="882625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7824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b="1" dirty="0" err="1" smtClean="0"/>
              <a:t>Os</a:t>
            </a:r>
            <a:r>
              <a:rPr lang="en-US" b="1" dirty="0" smtClean="0"/>
              <a:t> </a:t>
            </a:r>
            <a:r>
              <a:rPr lang="en-US" b="1" dirty="0"/>
              <a:t>Penis </a:t>
            </a:r>
            <a:r>
              <a:rPr lang="en-US" b="1" dirty="0" smtClean="0"/>
              <a:t>Deformity</a:t>
            </a:r>
            <a:endParaRPr lang="en-US" dirty="0"/>
          </a:p>
        </p:txBody>
      </p:sp>
      <p:sp>
        <p:nvSpPr>
          <p:cNvPr id="3" name="Content Placeholder 2"/>
          <p:cNvSpPr>
            <a:spLocks noGrp="1"/>
          </p:cNvSpPr>
          <p:nvPr>
            <p:ph idx="1"/>
          </p:nvPr>
        </p:nvSpPr>
        <p:spPr>
          <a:xfrm>
            <a:off x="457200" y="1600200"/>
            <a:ext cx="8435280" cy="4525963"/>
          </a:xfrm>
        </p:spPr>
        <p:txBody>
          <a:bodyPr>
            <a:normAutofit/>
          </a:bodyPr>
          <a:lstStyle/>
          <a:p>
            <a:pPr algn="just" rtl="0"/>
            <a:r>
              <a:rPr lang="en-US" dirty="0"/>
              <a:t> Deformity of the </a:t>
            </a:r>
            <a:r>
              <a:rPr lang="en-US" dirty="0" err="1"/>
              <a:t>os</a:t>
            </a:r>
            <a:r>
              <a:rPr lang="en-US" dirty="0"/>
              <a:t> penis may result in deviation of the penis and, depending on the severity, inability to retract the penis fully into the preputial sheath. </a:t>
            </a:r>
            <a:endParaRPr lang="en-US" dirty="0" smtClean="0"/>
          </a:p>
          <a:p>
            <a:pPr algn="just" rtl="0"/>
            <a:r>
              <a:rPr lang="en-US" dirty="0" smtClean="0"/>
              <a:t>Mild </a:t>
            </a:r>
            <a:r>
              <a:rPr lang="en-US" dirty="0"/>
              <a:t>deformities of the </a:t>
            </a:r>
            <a:r>
              <a:rPr lang="en-US" dirty="0" err="1"/>
              <a:t>os</a:t>
            </a:r>
            <a:r>
              <a:rPr lang="en-US" dirty="0"/>
              <a:t> penis (e.g., bends or excessive shortness) may result in misdirected copulatory efforts, inability to achieve vaginal penetration, and apparent infertility</a:t>
            </a:r>
          </a:p>
        </p:txBody>
      </p:sp>
    </p:spTree>
    <p:extLst>
      <p:ext uri="{BB962C8B-B14F-4D97-AF65-F5344CB8AC3E}">
        <p14:creationId xmlns:p14="http://schemas.microsoft.com/office/powerpoint/2010/main" val="483844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Treatment </a:t>
            </a:r>
            <a:endParaRPr lang="en-US" b="1" dirty="0"/>
          </a:p>
        </p:txBody>
      </p:sp>
      <p:sp>
        <p:nvSpPr>
          <p:cNvPr id="3" name="Content Placeholder 2"/>
          <p:cNvSpPr>
            <a:spLocks noGrp="1"/>
          </p:cNvSpPr>
          <p:nvPr>
            <p:ph idx="1"/>
          </p:nvPr>
        </p:nvSpPr>
        <p:spPr>
          <a:xfrm>
            <a:off x="251520" y="1268760"/>
            <a:ext cx="8640960" cy="5400600"/>
          </a:xfrm>
        </p:spPr>
        <p:txBody>
          <a:bodyPr>
            <a:noAutofit/>
          </a:bodyPr>
          <a:lstStyle/>
          <a:p>
            <a:pPr algn="just" rtl="0"/>
            <a:r>
              <a:rPr lang="en-US" dirty="0"/>
              <a:t>Treatment depends on the severity of the deformity and the intended use of the </a:t>
            </a:r>
            <a:r>
              <a:rPr lang="en-US" dirty="0" smtClean="0"/>
              <a:t>dog.</a:t>
            </a:r>
          </a:p>
          <a:p>
            <a:pPr algn="just" rtl="0"/>
            <a:r>
              <a:rPr lang="en-US" dirty="0" smtClean="0"/>
              <a:t>Severe </a:t>
            </a:r>
            <a:r>
              <a:rPr lang="en-US" dirty="0"/>
              <a:t>deviations may require fracturing and straightening of the </a:t>
            </a:r>
            <a:r>
              <a:rPr lang="en-US" dirty="0" err="1"/>
              <a:t>os</a:t>
            </a:r>
            <a:r>
              <a:rPr lang="en-US" dirty="0"/>
              <a:t> penis</a:t>
            </a:r>
            <a:r>
              <a:rPr lang="en-US" dirty="0" smtClean="0"/>
              <a:t>.</a:t>
            </a:r>
          </a:p>
          <a:p>
            <a:pPr algn="just" rtl="0"/>
            <a:r>
              <a:rPr lang="en-US" dirty="0" smtClean="0"/>
              <a:t> </a:t>
            </a:r>
            <a:r>
              <a:rPr lang="en-US" dirty="0"/>
              <a:t>An excessively shortened or deviated </a:t>
            </a:r>
            <a:r>
              <a:rPr lang="en-US" dirty="0" err="1"/>
              <a:t>os</a:t>
            </a:r>
            <a:r>
              <a:rPr lang="en-US" dirty="0"/>
              <a:t> penis that impairs the dog’s ability to </a:t>
            </a:r>
            <a:r>
              <a:rPr lang="en-US" dirty="0" smtClean="0"/>
              <a:t>copulate,</a:t>
            </a:r>
            <a:endParaRPr lang="ar-IQ" dirty="0" smtClean="0"/>
          </a:p>
          <a:p>
            <a:pPr algn="just" rtl="0"/>
            <a:r>
              <a:rPr lang="en-US" dirty="0" smtClean="0"/>
              <a:t>Therapy </a:t>
            </a:r>
            <a:r>
              <a:rPr lang="en-US" dirty="0"/>
              <a:t>is probably not indicated if the dog is not intended for breeding and if </a:t>
            </a:r>
            <a:r>
              <a:rPr lang="en-US" dirty="0" err="1"/>
              <a:t>paraphimosis</a:t>
            </a:r>
            <a:r>
              <a:rPr lang="en-US" dirty="0"/>
              <a:t> or dysuria is not present.</a:t>
            </a:r>
          </a:p>
        </p:txBody>
      </p:sp>
    </p:spTree>
    <p:extLst>
      <p:ext uri="{BB962C8B-B14F-4D97-AF65-F5344CB8AC3E}">
        <p14:creationId xmlns:p14="http://schemas.microsoft.com/office/powerpoint/2010/main" val="3516756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07504" y="402917"/>
            <a:ext cx="7344816" cy="3908762"/>
          </a:xfrm>
          <a:prstGeom prst="rect">
            <a:avLst/>
          </a:prstGeom>
        </p:spPr>
        <p:txBody>
          <a:bodyPr wrap="square">
            <a:spAutoFit/>
          </a:bodyPr>
          <a:lstStyle/>
          <a:p>
            <a:pPr algn="ctr" rtl="0"/>
            <a:r>
              <a:rPr lang="en-US" sz="3200" b="1" dirty="0" smtClean="0"/>
              <a:t>The </a:t>
            </a:r>
            <a:r>
              <a:rPr lang="en-US" sz="3200" b="1" dirty="0"/>
              <a:t>male reproductive </a:t>
            </a:r>
            <a:r>
              <a:rPr lang="en-US" sz="3200" b="1" dirty="0" smtClean="0"/>
              <a:t>system (dog) </a:t>
            </a:r>
            <a:endParaRPr lang="en-US" sz="3200" b="1" dirty="0"/>
          </a:p>
          <a:p>
            <a:pPr algn="l" rtl="0"/>
            <a:endParaRPr lang="en-US" sz="2400" b="1" dirty="0" smtClean="0"/>
          </a:p>
          <a:p>
            <a:pPr algn="l" rtl="0"/>
            <a:r>
              <a:rPr lang="en-US" sz="2400" b="1" dirty="0" smtClean="0"/>
              <a:t>Consists of:-</a:t>
            </a:r>
            <a:endParaRPr lang="en-US" sz="2400" b="1" dirty="0"/>
          </a:p>
          <a:p>
            <a:pPr algn="l" rtl="0"/>
            <a:r>
              <a:rPr lang="en-US" sz="2400" b="1" dirty="0" smtClean="0"/>
              <a:t>1- </a:t>
            </a:r>
            <a:r>
              <a:rPr lang="en-US" sz="2400" b="1" dirty="0"/>
              <a:t>Testes and </a:t>
            </a:r>
            <a:r>
              <a:rPr lang="en-US" sz="2400" b="1" dirty="0" smtClean="0"/>
              <a:t>Scrotum</a:t>
            </a:r>
          </a:p>
          <a:p>
            <a:pPr algn="l" rtl="0"/>
            <a:r>
              <a:rPr lang="en-US" sz="2400" b="1" dirty="0" smtClean="0"/>
              <a:t>2- Epididymis </a:t>
            </a:r>
            <a:r>
              <a:rPr lang="en-US" sz="2400" b="1" dirty="0"/>
              <a:t>and vas </a:t>
            </a:r>
            <a:r>
              <a:rPr lang="en-US" sz="2400" b="1" dirty="0" smtClean="0"/>
              <a:t>deferens.</a:t>
            </a:r>
            <a:endParaRPr lang="en-US" sz="2400" dirty="0"/>
          </a:p>
          <a:p>
            <a:pPr algn="l" rtl="0"/>
            <a:r>
              <a:rPr lang="en-US" sz="2400" b="1" dirty="0" smtClean="0"/>
              <a:t>3- </a:t>
            </a:r>
            <a:r>
              <a:rPr lang="en-US" sz="2400" b="1" u="sng" dirty="0"/>
              <a:t>V</a:t>
            </a:r>
            <a:r>
              <a:rPr lang="en-US" sz="2400" b="1" u="sng" dirty="0" smtClean="0"/>
              <a:t>esicular</a:t>
            </a:r>
            <a:r>
              <a:rPr lang="en-US" sz="2400" b="1" dirty="0" smtClean="0"/>
              <a:t>, Prostate and </a:t>
            </a:r>
            <a:r>
              <a:rPr lang="en-US" sz="2400" b="1" u="sng" dirty="0" smtClean="0"/>
              <a:t>Cowper's</a:t>
            </a:r>
            <a:r>
              <a:rPr lang="en-US" sz="2400" b="1" dirty="0" smtClean="0"/>
              <a:t> gland.</a:t>
            </a:r>
          </a:p>
          <a:p>
            <a:pPr algn="l" rtl="0"/>
            <a:r>
              <a:rPr lang="en-US" sz="2400" b="1" dirty="0"/>
              <a:t>4</a:t>
            </a:r>
            <a:r>
              <a:rPr lang="en-US" sz="2400" b="1" dirty="0" smtClean="0"/>
              <a:t>- Urethra.</a:t>
            </a:r>
          </a:p>
          <a:p>
            <a:pPr algn="l" rtl="0"/>
            <a:r>
              <a:rPr lang="en-US" sz="2400" b="1" dirty="0"/>
              <a:t>5</a:t>
            </a:r>
            <a:r>
              <a:rPr lang="en-US" sz="2400" b="1" dirty="0" smtClean="0"/>
              <a:t>- </a:t>
            </a:r>
            <a:r>
              <a:rPr lang="en-US" sz="2400" b="1" dirty="0" err="1" smtClean="0"/>
              <a:t>os</a:t>
            </a:r>
            <a:r>
              <a:rPr lang="en-US" sz="2400" b="1" dirty="0" smtClean="0"/>
              <a:t> penis.</a:t>
            </a:r>
          </a:p>
          <a:p>
            <a:pPr algn="l" rtl="0"/>
            <a:r>
              <a:rPr lang="en-US" sz="2400" b="1" dirty="0" smtClean="0"/>
              <a:t>6- </a:t>
            </a:r>
            <a:r>
              <a:rPr lang="en-US" sz="2400" b="1" dirty="0"/>
              <a:t>Penis and Prepuce</a:t>
            </a:r>
          </a:p>
          <a:p>
            <a:pPr algn="l" rtl="0"/>
            <a:endParaRPr lang="en-US" sz="2400" b="1" dirty="0" smtClean="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64" y="2852936"/>
            <a:ext cx="4663440"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784" y="3851527"/>
            <a:ext cx="2103120" cy="2673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784"/>
            <a:ext cx="8229600" cy="1143000"/>
          </a:xfrm>
        </p:spPr>
        <p:txBody>
          <a:bodyPr/>
          <a:lstStyle/>
          <a:p>
            <a:r>
              <a:rPr lang="en-US" b="1" dirty="0" smtClean="0"/>
              <a:t>Cont.…….</a:t>
            </a:r>
            <a:endParaRPr lang="en-US" b="1" dirty="0"/>
          </a:p>
        </p:txBody>
      </p:sp>
      <p:sp>
        <p:nvSpPr>
          <p:cNvPr id="3" name="Content Placeholder 2"/>
          <p:cNvSpPr>
            <a:spLocks noGrp="1"/>
          </p:cNvSpPr>
          <p:nvPr>
            <p:ph idx="1"/>
          </p:nvPr>
        </p:nvSpPr>
        <p:spPr>
          <a:xfrm>
            <a:off x="251520" y="1600200"/>
            <a:ext cx="8751832" cy="4525963"/>
          </a:xfrm>
        </p:spPr>
        <p:txBody>
          <a:bodyPr>
            <a:normAutofit/>
          </a:bodyPr>
          <a:lstStyle/>
          <a:p>
            <a:pPr algn="l" rtl="0"/>
            <a:r>
              <a:rPr lang="en-US" sz="3600" b="1" dirty="0"/>
              <a:t>Acquired Penile and Preputial Disorders</a:t>
            </a:r>
            <a:r>
              <a:rPr lang="en-US" sz="3600" b="1" dirty="0" smtClean="0"/>
              <a:t>:</a:t>
            </a:r>
          </a:p>
          <a:p>
            <a:pPr marL="0" indent="0" algn="l" rtl="0">
              <a:buNone/>
            </a:pPr>
            <a:r>
              <a:rPr lang="en-US" b="1" dirty="0"/>
              <a:t>1- Priapism</a:t>
            </a:r>
          </a:p>
          <a:p>
            <a:pPr marL="0" indent="0" algn="l" rtl="0">
              <a:buNone/>
            </a:pPr>
            <a:r>
              <a:rPr lang="en-US" b="1" dirty="0"/>
              <a:t>2- </a:t>
            </a:r>
            <a:r>
              <a:rPr lang="en-US" b="1" dirty="0" smtClean="0"/>
              <a:t>Penile and </a:t>
            </a:r>
            <a:r>
              <a:rPr lang="en-US" b="1" dirty="0"/>
              <a:t>Preputial</a:t>
            </a:r>
            <a:r>
              <a:rPr lang="en-US" b="1" dirty="0" smtClean="0"/>
              <a:t> </a:t>
            </a:r>
            <a:r>
              <a:rPr lang="en-US" b="1" dirty="0"/>
              <a:t>wounds</a:t>
            </a:r>
          </a:p>
          <a:p>
            <a:pPr marL="0" indent="0" algn="l" rtl="0">
              <a:buNone/>
            </a:pPr>
            <a:r>
              <a:rPr lang="en-US" b="1" dirty="0"/>
              <a:t>3- Foreign </a:t>
            </a:r>
            <a:r>
              <a:rPr lang="en-US" b="1" dirty="0" smtClean="0"/>
              <a:t>Body</a:t>
            </a:r>
            <a:endParaRPr lang="en-US" b="1" dirty="0"/>
          </a:p>
          <a:p>
            <a:pPr marL="0" indent="0" algn="l" rtl="0">
              <a:buNone/>
            </a:pPr>
            <a:r>
              <a:rPr lang="en-US" b="1" dirty="0" smtClean="0"/>
              <a:t>4- Neoplasia     </a:t>
            </a:r>
          </a:p>
          <a:p>
            <a:pPr marL="0" indent="0" algn="l" rtl="0">
              <a:buNone/>
            </a:pPr>
            <a:r>
              <a:rPr lang="en-US" b="1" dirty="0" smtClean="0"/>
              <a:t>5- Balanoposthitis</a:t>
            </a:r>
            <a:endParaRPr lang="en-US" b="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203848" y="4026768"/>
            <a:ext cx="914400" cy="770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152" y="3589162"/>
            <a:ext cx="5029200" cy="775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2112" y="4077072"/>
            <a:ext cx="3017520" cy="76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3888" y="4495937"/>
            <a:ext cx="3017520" cy="80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257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pPr rtl="0"/>
            <a:r>
              <a:rPr lang="en-US" b="1" dirty="0"/>
              <a:t>Priapism</a:t>
            </a:r>
            <a:endParaRPr lang="en-US" dirty="0"/>
          </a:p>
        </p:txBody>
      </p:sp>
      <p:sp>
        <p:nvSpPr>
          <p:cNvPr id="3" name="Content Placeholder 2"/>
          <p:cNvSpPr>
            <a:spLocks noGrp="1"/>
          </p:cNvSpPr>
          <p:nvPr>
            <p:ph idx="1"/>
          </p:nvPr>
        </p:nvSpPr>
        <p:spPr>
          <a:xfrm>
            <a:off x="251520" y="1124744"/>
            <a:ext cx="8712968" cy="5328592"/>
          </a:xfrm>
        </p:spPr>
        <p:txBody>
          <a:bodyPr>
            <a:noAutofit/>
          </a:bodyPr>
          <a:lstStyle/>
          <a:p>
            <a:pPr algn="just" rtl="0"/>
            <a:r>
              <a:rPr lang="en-US" dirty="0"/>
              <a:t>Priapism is a persistent erection without sexual stimulation and is diagnosed by physical examination. </a:t>
            </a:r>
            <a:endParaRPr lang="en-US" dirty="0" smtClean="0"/>
          </a:p>
          <a:p>
            <a:pPr algn="just" rtl="0"/>
            <a:r>
              <a:rPr lang="en-US" dirty="0" smtClean="0"/>
              <a:t>Partial </a:t>
            </a:r>
            <a:r>
              <a:rPr lang="en-US" dirty="0" err="1"/>
              <a:t>paraphimosis</a:t>
            </a:r>
            <a:r>
              <a:rPr lang="en-US" dirty="0"/>
              <a:t> can also result</a:t>
            </a:r>
            <a:r>
              <a:rPr lang="en-US" dirty="0" smtClean="0"/>
              <a:t>.</a:t>
            </a:r>
          </a:p>
          <a:p>
            <a:pPr algn="just" rtl="0"/>
            <a:r>
              <a:rPr lang="en-US" dirty="0" smtClean="0"/>
              <a:t> </a:t>
            </a:r>
            <a:r>
              <a:rPr lang="en-US" dirty="0"/>
              <a:t>Priapism can be caused by myelopathy, drugs, vascular abnormalities, penile masses, </a:t>
            </a:r>
            <a:r>
              <a:rPr lang="en-US" dirty="0" smtClean="0"/>
              <a:t>trauma, </a:t>
            </a:r>
            <a:r>
              <a:rPr lang="en-US" dirty="0"/>
              <a:t>or it can be idiopathic</a:t>
            </a:r>
            <a:r>
              <a:rPr lang="en-US" dirty="0" smtClean="0"/>
              <a:t>.</a:t>
            </a:r>
            <a:endParaRPr lang="en-US" dirty="0"/>
          </a:p>
          <a:p>
            <a:pPr algn="just" rtl="0"/>
            <a:r>
              <a:rPr lang="en-US" dirty="0"/>
              <a:t>If necrosis or gangrene is severe, amputation of the penis and prepuce and </a:t>
            </a:r>
            <a:r>
              <a:rPr lang="en-US" dirty="0" err="1"/>
              <a:t>urethrostomy</a:t>
            </a:r>
            <a:r>
              <a:rPr lang="en-US" dirty="0"/>
              <a:t> might be necessary.</a:t>
            </a:r>
          </a:p>
        </p:txBody>
      </p:sp>
    </p:spTree>
    <p:extLst>
      <p:ext uri="{BB962C8B-B14F-4D97-AF65-F5344CB8AC3E}">
        <p14:creationId xmlns:p14="http://schemas.microsoft.com/office/powerpoint/2010/main" val="292004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Priapism </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484775"/>
            <a:ext cx="4754880" cy="54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368" y="1484775"/>
            <a:ext cx="4174112" cy="5400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694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rtl="0"/>
            <a:r>
              <a:rPr lang="en-US" b="1" dirty="0" smtClean="0"/>
              <a:t>Penile </a:t>
            </a:r>
            <a:r>
              <a:rPr lang="en-US" b="1" dirty="0"/>
              <a:t>and Preputial wounds</a:t>
            </a:r>
          </a:p>
        </p:txBody>
      </p:sp>
      <p:sp>
        <p:nvSpPr>
          <p:cNvPr id="4" name="Rectangle 3"/>
          <p:cNvSpPr/>
          <p:nvPr/>
        </p:nvSpPr>
        <p:spPr>
          <a:xfrm>
            <a:off x="323528" y="1556792"/>
            <a:ext cx="8640960" cy="5016758"/>
          </a:xfrm>
          <a:prstGeom prst="rect">
            <a:avLst/>
          </a:prstGeom>
        </p:spPr>
        <p:txBody>
          <a:bodyPr wrap="square">
            <a:spAutoFit/>
          </a:bodyPr>
          <a:lstStyle/>
          <a:p>
            <a:pPr marL="457200" indent="-457200" algn="just" rtl="0">
              <a:buFont typeface="Arial" panose="020B0604020202020204" pitchFamily="34" charset="0"/>
              <a:buChar char="•"/>
            </a:pPr>
            <a:r>
              <a:rPr lang="en-US" sz="3200" dirty="0" smtClean="0"/>
              <a:t>	May occur during mating, dog fights, and fence jumping or from automobile accidents or gunshot.</a:t>
            </a:r>
          </a:p>
          <a:p>
            <a:pPr marL="457200" indent="-457200" algn="just" rtl="0">
              <a:buFont typeface="Arial" panose="020B0604020202020204" pitchFamily="34" charset="0"/>
              <a:buChar char="•"/>
            </a:pPr>
            <a:r>
              <a:rPr lang="en-US" sz="3200" dirty="0" smtClean="0"/>
              <a:t>	Penile lacerations and gunshot wounds may involve the urethra. </a:t>
            </a:r>
          </a:p>
          <a:p>
            <a:pPr marL="457200" indent="-457200" algn="just" rtl="0">
              <a:buFont typeface="Arial" panose="020B0604020202020204" pitchFamily="34" charset="0"/>
              <a:buChar char="•"/>
            </a:pPr>
            <a:r>
              <a:rPr lang="en-US" sz="3200" dirty="0" smtClean="0"/>
              <a:t>	Severe penile trauma may produce a fracture of the </a:t>
            </a:r>
            <a:r>
              <a:rPr lang="en-US" sz="3200" dirty="0" err="1" smtClean="0"/>
              <a:t>os</a:t>
            </a:r>
            <a:r>
              <a:rPr lang="en-US" sz="3200" dirty="0" smtClean="0"/>
              <a:t> penis.</a:t>
            </a:r>
          </a:p>
          <a:p>
            <a:pPr marL="457200" indent="-457200" algn="just" rtl="0">
              <a:buFont typeface="Arial" panose="020B0604020202020204" pitchFamily="34" charset="0"/>
              <a:buChar char="•"/>
            </a:pPr>
            <a:r>
              <a:rPr lang="en-US" sz="3200" dirty="0"/>
              <a:t>Wounds </a:t>
            </a:r>
            <a:r>
              <a:rPr lang="en-US" sz="3200" dirty="0" smtClean="0"/>
              <a:t>that penetrate </a:t>
            </a:r>
            <a:r>
              <a:rPr lang="en-US" sz="3200" dirty="0"/>
              <a:t>into the preputial cavity or are near the </a:t>
            </a:r>
            <a:r>
              <a:rPr lang="en-US" sz="3200" dirty="0" smtClean="0"/>
              <a:t>preputial orifice </a:t>
            </a:r>
            <a:r>
              <a:rPr lang="en-US" sz="3200" dirty="0"/>
              <a:t>are most likely to require surgical management</a:t>
            </a:r>
            <a:r>
              <a:rPr lang="en-US" sz="3200" dirty="0" smtClean="0"/>
              <a:t>.</a:t>
            </a:r>
          </a:p>
        </p:txBody>
      </p:sp>
    </p:spTree>
    <p:extLst>
      <p:ext uri="{BB962C8B-B14F-4D97-AF65-F5344CB8AC3E}">
        <p14:creationId xmlns:p14="http://schemas.microsoft.com/office/powerpoint/2010/main" val="1152742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pPr rtl="0"/>
            <a:r>
              <a:rPr lang="en-US" b="1" dirty="0" smtClean="0"/>
              <a:t>Cont. ………</a:t>
            </a:r>
            <a:endParaRPr lang="en-US" b="1" dirty="0"/>
          </a:p>
        </p:txBody>
      </p:sp>
      <p:sp>
        <p:nvSpPr>
          <p:cNvPr id="4" name="Rectangle 3"/>
          <p:cNvSpPr/>
          <p:nvPr/>
        </p:nvSpPr>
        <p:spPr>
          <a:xfrm>
            <a:off x="323528" y="908720"/>
            <a:ext cx="8496944" cy="5016758"/>
          </a:xfrm>
          <a:prstGeom prst="rect">
            <a:avLst/>
          </a:prstGeom>
        </p:spPr>
        <p:txBody>
          <a:bodyPr wrap="square">
            <a:spAutoFit/>
          </a:bodyPr>
          <a:lstStyle/>
          <a:p>
            <a:pPr algn="just" rtl="0"/>
            <a:r>
              <a:rPr lang="en-US" sz="3200" dirty="0" smtClean="0"/>
              <a:t>	Management </a:t>
            </a:r>
            <a:r>
              <a:rPr lang="en-US" sz="3200" dirty="0"/>
              <a:t>of superficial wounds often involves </a:t>
            </a:r>
            <a:endParaRPr lang="en-US" sz="3200" dirty="0" smtClean="0"/>
          </a:p>
          <a:p>
            <a:pPr marL="457200" indent="-457200" algn="just" rtl="0">
              <a:buFont typeface="Arial" panose="020B0604020202020204" pitchFamily="34" charset="0"/>
              <a:buChar char="•"/>
            </a:pPr>
            <a:r>
              <a:rPr lang="en-US" sz="3200" dirty="0" smtClean="0"/>
              <a:t>avoiding self-inflicted </a:t>
            </a:r>
            <a:r>
              <a:rPr lang="en-US" sz="3200" dirty="0"/>
              <a:t>trauma by preventing licking of the wound </a:t>
            </a:r>
            <a:r>
              <a:rPr lang="en-US" sz="3200" dirty="0" smtClean="0"/>
              <a:t>by the </a:t>
            </a:r>
            <a:r>
              <a:rPr lang="en-US" sz="3200" dirty="0"/>
              <a:t>patient</a:t>
            </a:r>
            <a:r>
              <a:rPr lang="en-US" sz="3200" dirty="0" smtClean="0"/>
              <a:t>.</a:t>
            </a:r>
          </a:p>
          <a:p>
            <a:pPr marL="457200" indent="-457200" algn="just" rtl="0">
              <a:buFont typeface="Arial" panose="020B0604020202020204" pitchFamily="34" charset="0"/>
              <a:buChar char="•"/>
            </a:pPr>
            <a:r>
              <a:rPr lang="en-US" sz="3200" dirty="0" smtClean="0"/>
              <a:t> </a:t>
            </a:r>
            <a:r>
              <a:rPr lang="en-US" sz="3200" dirty="0"/>
              <a:t>Initial cleansing of the wound followed by </a:t>
            </a:r>
            <a:r>
              <a:rPr lang="en-US" sz="3200" dirty="0" smtClean="0"/>
              <a:t>topical application </a:t>
            </a:r>
            <a:r>
              <a:rPr lang="en-US" sz="3200" dirty="0"/>
              <a:t>of an antiseptic or antimicrobial agent may </a:t>
            </a:r>
            <a:r>
              <a:rPr lang="en-US" sz="3200" dirty="0" smtClean="0"/>
              <a:t>also be indicated.</a:t>
            </a:r>
          </a:p>
          <a:p>
            <a:pPr marL="457200" indent="-457200" algn="just" rtl="0">
              <a:buFont typeface="Arial" panose="020B0604020202020204" pitchFamily="34" charset="0"/>
              <a:buChar char="•"/>
            </a:pPr>
            <a:r>
              <a:rPr lang="en-US" sz="3200" dirty="0" smtClean="0"/>
              <a:t> </a:t>
            </a:r>
            <a:r>
              <a:rPr lang="en-US" sz="3200" dirty="0"/>
              <a:t>Some wounds should </a:t>
            </a:r>
            <a:r>
              <a:rPr lang="en-US" sz="3200" dirty="0" smtClean="0"/>
              <a:t>be allowed </a:t>
            </a:r>
            <a:r>
              <a:rPr lang="en-US" sz="3200" dirty="0"/>
              <a:t>to heal by second </a:t>
            </a:r>
            <a:r>
              <a:rPr lang="en-US" sz="3200" dirty="0" smtClean="0"/>
              <a:t>intention and other by first intention (surgical approach).</a:t>
            </a:r>
            <a:endParaRPr lang="en-US" sz="3200" dirty="0"/>
          </a:p>
        </p:txBody>
      </p:sp>
    </p:spTree>
    <p:extLst>
      <p:ext uri="{BB962C8B-B14F-4D97-AF65-F5344CB8AC3E}">
        <p14:creationId xmlns:p14="http://schemas.microsoft.com/office/powerpoint/2010/main" val="3075477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87" y="-32008"/>
            <a:ext cx="5607118" cy="374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746" y="3593544"/>
            <a:ext cx="4964750"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70946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7808"/>
            <a:ext cx="8229600" cy="1143000"/>
          </a:xfrm>
        </p:spPr>
        <p:txBody>
          <a:bodyPr>
            <a:normAutofit/>
          </a:bodyPr>
          <a:lstStyle/>
          <a:p>
            <a:pPr rtl="0"/>
            <a:r>
              <a:rPr lang="en-US" b="1" dirty="0"/>
              <a:t>Penile and Preputial Foreign </a:t>
            </a:r>
            <a:r>
              <a:rPr lang="en-US" b="1" dirty="0" smtClean="0"/>
              <a:t>Body</a:t>
            </a:r>
            <a:endParaRPr lang="en-US" b="1" dirty="0"/>
          </a:p>
        </p:txBody>
      </p:sp>
      <p:sp>
        <p:nvSpPr>
          <p:cNvPr id="4" name="Rectangle 3"/>
          <p:cNvSpPr/>
          <p:nvPr/>
        </p:nvSpPr>
        <p:spPr>
          <a:xfrm>
            <a:off x="107504" y="1908115"/>
            <a:ext cx="8928992" cy="4401205"/>
          </a:xfrm>
          <a:prstGeom prst="rect">
            <a:avLst/>
          </a:prstGeom>
        </p:spPr>
        <p:txBody>
          <a:bodyPr wrap="square">
            <a:spAutoFit/>
          </a:bodyPr>
          <a:lstStyle/>
          <a:p>
            <a:pPr marL="285750" indent="-285750" algn="just" rtl="0">
              <a:buFont typeface="Arial" panose="020B0604020202020204" pitchFamily="34" charset="0"/>
              <a:buChar char="•"/>
            </a:pPr>
            <a:r>
              <a:rPr lang="en-US" sz="2800" dirty="0"/>
              <a:t>Foreign bodies such as grass awns, plant seeds, pieces of </a:t>
            </a:r>
            <a:r>
              <a:rPr lang="en-US" sz="2800" dirty="0" smtClean="0"/>
              <a:t>straw, and </a:t>
            </a:r>
            <a:r>
              <a:rPr lang="en-US" sz="2800" dirty="0"/>
              <a:t>urinary calculi can lodge in the preputial </a:t>
            </a:r>
            <a:r>
              <a:rPr lang="en-US" sz="2800" dirty="0" smtClean="0"/>
              <a:t>cavity.</a:t>
            </a:r>
          </a:p>
          <a:p>
            <a:pPr marL="285750" indent="-285750" algn="just" rtl="0">
              <a:buFont typeface="Arial" panose="020B0604020202020204" pitchFamily="34" charset="0"/>
              <a:buChar char="•"/>
            </a:pPr>
            <a:r>
              <a:rPr lang="en-US" sz="2800" dirty="0" smtClean="0"/>
              <a:t> The clinical </a:t>
            </a:r>
            <a:r>
              <a:rPr lang="en-US" sz="2800" dirty="0"/>
              <a:t>signs are often mild and may be </a:t>
            </a:r>
            <a:r>
              <a:rPr lang="en-US" sz="2800" dirty="0" smtClean="0"/>
              <a:t>overlooked, </a:t>
            </a:r>
            <a:r>
              <a:rPr lang="en-US" sz="2800" dirty="0"/>
              <a:t>A </a:t>
            </a:r>
            <a:r>
              <a:rPr lang="en-US" sz="2800" dirty="0" smtClean="0"/>
              <a:t>purulent, blood-tinged preputial discharge </a:t>
            </a:r>
            <a:r>
              <a:rPr lang="en-US" sz="2800" dirty="0"/>
              <a:t>may be present, and </a:t>
            </a:r>
            <a:r>
              <a:rPr lang="en-US" sz="2800" dirty="0" smtClean="0"/>
              <a:t>the animal frequently </a:t>
            </a:r>
            <a:r>
              <a:rPr lang="en-US" sz="2800" dirty="0"/>
              <a:t>licks the prepuce</a:t>
            </a:r>
            <a:r>
              <a:rPr lang="en-US" sz="2800" dirty="0" smtClean="0"/>
              <a:t>.</a:t>
            </a:r>
          </a:p>
          <a:p>
            <a:pPr marL="285750" indent="-285750" algn="just" rtl="0">
              <a:buFont typeface="Arial" panose="020B0604020202020204" pitchFamily="34" charset="0"/>
              <a:buChar char="•"/>
            </a:pPr>
            <a:r>
              <a:rPr lang="en-US" sz="2800" dirty="0" smtClean="0"/>
              <a:t>Migration </a:t>
            </a:r>
            <a:r>
              <a:rPr lang="en-US" sz="2800" dirty="0"/>
              <a:t>of the </a:t>
            </a:r>
            <a:r>
              <a:rPr lang="en-US" sz="2800" dirty="0" smtClean="0"/>
              <a:t>foreign body </a:t>
            </a:r>
            <a:r>
              <a:rPr lang="en-US" sz="2800" dirty="0"/>
              <a:t>through the preputial mucosa at the fornix results </a:t>
            </a:r>
            <a:r>
              <a:rPr lang="en-US" sz="2800" dirty="0" smtClean="0"/>
              <a:t>in swelling </a:t>
            </a:r>
            <a:r>
              <a:rPr lang="en-US" sz="2800" dirty="0"/>
              <a:t>and abscess of tissues surrounding the penis</a:t>
            </a:r>
            <a:r>
              <a:rPr lang="en-US" sz="2800" dirty="0" smtClean="0"/>
              <a:t>.</a:t>
            </a:r>
          </a:p>
          <a:p>
            <a:pPr marL="285750" indent="-285750" algn="just" rtl="0">
              <a:buFont typeface="Arial" panose="020B0604020202020204" pitchFamily="34" charset="0"/>
              <a:buChar char="•"/>
            </a:pPr>
            <a:r>
              <a:rPr lang="en-US" sz="2800" dirty="0" smtClean="0"/>
              <a:t>The animal </a:t>
            </a:r>
            <a:r>
              <a:rPr lang="en-US" sz="2800" dirty="0"/>
              <a:t>usually is painful, listless, and mildly pyretic and </a:t>
            </a:r>
            <a:r>
              <a:rPr lang="en-US" sz="2800" dirty="0" smtClean="0"/>
              <a:t>walks stiffly</a:t>
            </a:r>
            <a:r>
              <a:rPr lang="en-US" sz="2800" dirty="0"/>
              <a:t>. </a:t>
            </a:r>
            <a:endParaRPr lang="en-US" sz="2800" dirty="0" smtClean="0"/>
          </a:p>
        </p:txBody>
      </p:sp>
    </p:spTree>
    <p:extLst>
      <p:ext uri="{BB962C8B-B14F-4D97-AF65-F5344CB8AC3E}">
        <p14:creationId xmlns:p14="http://schemas.microsoft.com/office/powerpoint/2010/main" val="2117737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Neoplasia </a:t>
            </a:r>
            <a:endParaRPr lang="en-US" b="1" dirty="0"/>
          </a:p>
        </p:txBody>
      </p:sp>
      <p:sp>
        <p:nvSpPr>
          <p:cNvPr id="3" name="Content Placeholder 2"/>
          <p:cNvSpPr>
            <a:spLocks noGrp="1"/>
          </p:cNvSpPr>
          <p:nvPr>
            <p:ph idx="1"/>
          </p:nvPr>
        </p:nvSpPr>
        <p:spPr/>
        <p:txBody>
          <a:bodyPr/>
          <a:lstStyle/>
          <a:p>
            <a:pPr marL="0" indent="0" algn="just" rtl="0">
              <a:buNone/>
            </a:pPr>
            <a:r>
              <a:rPr lang="en-US" dirty="0" smtClean="0"/>
              <a:t>	Tumors involving the penis and prepuce include</a:t>
            </a:r>
          </a:p>
          <a:p>
            <a:pPr algn="just" rtl="0"/>
            <a:r>
              <a:rPr lang="en-US" dirty="0" smtClean="0"/>
              <a:t>Transmissible venereal tumor, </a:t>
            </a:r>
          </a:p>
          <a:p>
            <a:pPr algn="just" rtl="0"/>
            <a:r>
              <a:rPr lang="en-US" dirty="0" smtClean="0"/>
              <a:t>Papilloma, </a:t>
            </a:r>
          </a:p>
          <a:p>
            <a:pPr algn="just" rtl="0"/>
            <a:r>
              <a:rPr lang="en-US" dirty="0" smtClean="0"/>
              <a:t>Squamous cell carcinoma, </a:t>
            </a:r>
          </a:p>
          <a:p>
            <a:pPr algn="just" rtl="0"/>
            <a:r>
              <a:rPr lang="en-US" dirty="0" err="1" smtClean="0"/>
              <a:t>Mastocytoma</a:t>
            </a:r>
            <a:r>
              <a:rPr lang="en-US" dirty="0" smtClean="0"/>
              <a:t>, and </a:t>
            </a:r>
          </a:p>
          <a:p>
            <a:pPr algn="just" rtl="0"/>
            <a:r>
              <a:rPr lang="en-US" dirty="0" smtClean="0"/>
              <a:t>Osteosarcoma of the </a:t>
            </a:r>
            <a:r>
              <a:rPr lang="en-US" dirty="0" err="1" smtClean="0"/>
              <a:t>os</a:t>
            </a:r>
            <a:r>
              <a:rPr lang="en-US" dirty="0" smtClean="0"/>
              <a:t> penis</a:t>
            </a:r>
            <a:endParaRPr lang="en-US" dirty="0"/>
          </a:p>
        </p:txBody>
      </p:sp>
    </p:spTree>
    <p:extLst>
      <p:ext uri="{BB962C8B-B14F-4D97-AF65-F5344CB8AC3E}">
        <p14:creationId xmlns:p14="http://schemas.microsoft.com/office/powerpoint/2010/main" val="38291932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6"/>
            <a:ext cx="4754880" cy="3557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824" y="2443688"/>
            <a:ext cx="4297680" cy="429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29987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a:t>Balanoposthitis</a:t>
            </a:r>
            <a:endParaRPr lang="en-US" dirty="0"/>
          </a:p>
        </p:txBody>
      </p:sp>
      <p:sp>
        <p:nvSpPr>
          <p:cNvPr id="3" name="Content Placeholder 2"/>
          <p:cNvSpPr>
            <a:spLocks noGrp="1"/>
          </p:cNvSpPr>
          <p:nvPr>
            <p:ph idx="1"/>
          </p:nvPr>
        </p:nvSpPr>
        <p:spPr>
          <a:xfrm>
            <a:off x="457200" y="1927373"/>
            <a:ext cx="8229600" cy="4525963"/>
          </a:xfrm>
        </p:spPr>
        <p:txBody>
          <a:bodyPr>
            <a:normAutofit/>
          </a:bodyPr>
          <a:lstStyle/>
          <a:p>
            <a:pPr algn="just" rtl="0"/>
            <a:r>
              <a:rPr lang="en-US" sz="4000" dirty="0"/>
              <a:t>Infections of the penis and prepuce are fairly common, </a:t>
            </a:r>
            <a:r>
              <a:rPr lang="en-US" sz="4000" dirty="0" smtClean="0"/>
              <a:t>constituting 20</a:t>
            </a:r>
            <a:r>
              <a:rPr lang="en-US" sz="4000" dirty="0"/>
              <a:t>% of canine penile and preputial lesions</a:t>
            </a:r>
          </a:p>
        </p:txBody>
      </p:sp>
    </p:spTree>
    <p:extLst>
      <p:ext uri="{BB962C8B-B14F-4D97-AF65-F5344CB8AC3E}">
        <p14:creationId xmlns:p14="http://schemas.microsoft.com/office/powerpoint/2010/main" val="1136940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339412"/>
            <a:ext cx="4599186" cy="3840480"/>
          </a:xfrm>
          <a:prstGeom prst="rect">
            <a:avLst/>
          </a:prstGeom>
          <a:noFill/>
          <a:ln w="952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384" y="1143001"/>
            <a:ext cx="4389120" cy="42135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849040" y="5662989"/>
            <a:ext cx="418704" cy="646331"/>
          </a:xfrm>
          <a:prstGeom prst="rect">
            <a:avLst/>
          </a:prstGeom>
          <a:noFill/>
        </p:spPr>
        <p:txBody>
          <a:bodyPr wrap="none" rtlCol="0">
            <a:spAutoFit/>
          </a:bodyPr>
          <a:lstStyle/>
          <a:p>
            <a:r>
              <a:rPr lang="en-US" sz="3600" b="1" dirty="0" smtClean="0"/>
              <a:t>1</a:t>
            </a:r>
            <a:endParaRPr lang="en-US" sz="3600" b="1" dirty="0"/>
          </a:p>
        </p:txBody>
      </p:sp>
      <p:sp>
        <p:nvSpPr>
          <p:cNvPr id="5" name="TextBox 4"/>
          <p:cNvSpPr txBox="1"/>
          <p:nvPr/>
        </p:nvSpPr>
        <p:spPr>
          <a:xfrm>
            <a:off x="6817592" y="5518973"/>
            <a:ext cx="418704" cy="646331"/>
          </a:xfrm>
          <a:prstGeom prst="rect">
            <a:avLst/>
          </a:prstGeom>
          <a:noFill/>
        </p:spPr>
        <p:txBody>
          <a:bodyPr wrap="none" rtlCol="0">
            <a:spAutoFit/>
          </a:bodyPr>
          <a:lstStyle/>
          <a:p>
            <a:r>
              <a:rPr lang="en-US" sz="3600" b="1" dirty="0"/>
              <a:t>2</a:t>
            </a:r>
          </a:p>
        </p:txBody>
      </p:sp>
    </p:spTree>
    <p:extLst>
      <p:ext uri="{BB962C8B-B14F-4D97-AF65-F5344CB8AC3E}">
        <p14:creationId xmlns:p14="http://schemas.microsoft.com/office/powerpoint/2010/main" val="1915640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776"/>
            <a:ext cx="8229600" cy="926976"/>
          </a:xfrm>
        </p:spPr>
        <p:txBody>
          <a:bodyPr/>
          <a:lstStyle/>
          <a:p>
            <a:pPr rtl="0"/>
            <a:r>
              <a:rPr lang="en-US" b="1" dirty="0"/>
              <a:t>C</a:t>
            </a:r>
            <a:r>
              <a:rPr lang="en-US" b="1" dirty="0" smtClean="0"/>
              <a:t>ont.</a:t>
            </a:r>
            <a:r>
              <a:rPr lang="en-US" dirty="0" smtClean="0"/>
              <a:t>…..…..</a:t>
            </a:r>
            <a:endParaRPr lang="en-US" dirty="0"/>
          </a:p>
        </p:txBody>
      </p:sp>
      <p:sp>
        <p:nvSpPr>
          <p:cNvPr id="3" name="Content Placeholder 2"/>
          <p:cNvSpPr>
            <a:spLocks noGrp="1"/>
          </p:cNvSpPr>
          <p:nvPr>
            <p:ph idx="1"/>
          </p:nvPr>
        </p:nvSpPr>
        <p:spPr>
          <a:xfrm>
            <a:off x="0" y="1268760"/>
            <a:ext cx="9036496" cy="5472608"/>
          </a:xfrm>
        </p:spPr>
        <p:txBody>
          <a:bodyPr>
            <a:noAutofit/>
          </a:bodyPr>
          <a:lstStyle/>
          <a:p>
            <a:pPr marL="0" indent="0" algn="l" rtl="0">
              <a:buNone/>
            </a:pPr>
            <a:r>
              <a:rPr lang="en-US" dirty="0" smtClean="0"/>
              <a:t>	Examination of the dog with balanoposthitis reveals </a:t>
            </a:r>
          </a:p>
          <a:p>
            <a:pPr algn="l" rtl="0"/>
            <a:r>
              <a:rPr lang="en-US" dirty="0" smtClean="0"/>
              <a:t>Inflamed, thickened penile and preputial mucosa. </a:t>
            </a:r>
          </a:p>
          <a:p>
            <a:pPr algn="l" rtl="0"/>
            <a:r>
              <a:rPr lang="en-US" dirty="0" smtClean="0"/>
              <a:t>Enlarged lymphoid nodules, particularly near the fornix of the preputial cavity. </a:t>
            </a:r>
          </a:p>
          <a:p>
            <a:pPr algn="l" rtl="0"/>
            <a:r>
              <a:rPr lang="en-US" dirty="0" smtClean="0"/>
              <a:t>Adhesions may develop between the prepuce and penis.</a:t>
            </a:r>
          </a:p>
          <a:p>
            <a:pPr algn="l" rtl="0"/>
            <a:r>
              <a:rPr lang="en-US" dirty="0" smtClean="0"/>
              <a:t>Severe cases. Balanoposthitis may be seen after penile injury accompanying phimosis, preputial foreign bodies, or neoplasia.</a:t>
            </a:r>
            <a:endParaRPr lang="en-US" dirty="0"/>
          </a:p>
        </p:txBody>
      </p:sp>
    </p:spTree>
    <p:extLst>
      <p:ext uri="{BB962C8B-B14F-4D97-AF65-F5344CB8AC3E}">
        <p14:creationId xmlns:p14="http://schemas.microsoft.com/office/powerpoint/2010/main" val="101990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548680"/>
            <a:ext cx="6353175"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15616" y="5373216"/>
            <a:ext cx="7128791" cy="1200329"/>
          </a:xfrm>
          <a:prstGeom prst="rect">
            <a:avLst/>
          </a:prstGeom>
        </p:spPr>
        <p:txBody>
          <a:bodyPr wrap="square">
            <a:spAutoFit/>
          </a:bodyPr>
          <a:lstStyle/>
          <a:p>
            <a:pPr algn="l"/>
            <a:r>
              <a:rPr lang="en-US" sz="2400" dirty="0" err="1">
                <a:latin typeface="Berling-Roman"/>
              </a:rPr>
              <a:t>Prescrotal</a:t>
            </a:r>
            <a:r>
              <a:rPr lang="en-US" sz="2400" dirty="0">
                <a:latin typeface="Berling-Roman"/>
              </a:rPr>
              <a:t> </a:t>
            </a:r>
            <a:r>
              <a:rPr lang="en-US" sz="2400" dirty="0" err="1">
                <a:latin typeface="Berling-Roman"/>
              </a:rPr>
              <a:t>urethrotomy</a:t>
            </a:r>
            <a:r>
              <a:rPr lang="en-US" sz="2400" dirty="0">
                <a:latin typeface="Berling-Roman"/>
              </a:rPr>
              <a:t>. The retractor penis </a:t>
            </a:r>
            <a:r>
              <a:rPr lang="en-US" sz="2400" dirty="0" smtClean="0">
                <a:latin typeface="Berling-Roman"/>
              </a:rPr>
              <a:t>muscle is retracted </a:t>
            </a:r>
            <a:r>
              <a:rPr lang="en-US" sz="2400" dirty="0">
                <a:latin typeface="Berling-Roman"/>
              </a:rPr>
              <a:t>laterally, and </a:t>
            </a:r>
            <a:r>
              <a:rPr lang="en-US" sz="2400" dirty="0" smtClean="0">
                <a:latin typeface="Berling-Roman"/>
              </a:rPr>
              <a:t>the urethra </a:t>
            </a:r>
            <a:r>
              <a:rPr lang="en-US" sz="2400" dirty="0">
                <a:latin typeface="Berling-Roman"/>
              </a:rPr>
              <a:t>is incised on midline </a:t>
            </a:r>
            <a:r>
              <a:rPr lang="en-US" sz="2400" dirty="0" smtClean="0">
                <a:latin typeface="Berling-Roman"/>
              </a:rPr>
              <a:t>just caudal </a:t>
            </a:r>
            <a:r>
              <a:rPr lang="en-US" sz="2400" dirty="0">
                <a:latin typeface="Berling-Roman"/>
              </a:rPr>
              <a:t>to the </a:t>
            </a:r>
            <a:r>
              <a:rPr lang="en-US" sz="2400" dirty="0" err="1">
                <a:latin typeface="Berling-Roman"/>
              </a:rPr>
              <a:t>os</a:t>
            </a:r>
            <a:r>
              <a:rPr lang="en-US" sz="2400" dirty="0">
                <a:latin typeface="Berling-Roman"/>
              </a:rPr>
              <a:t> penis.</a:t>
            </a:r>
            <a:endParaRPr lang="en-US" sz="2400" dirty="0"/>
          </a:p>
        </p:txBody>
      </p:sp>
    </p:spTree>
    <p:extLst>
      <p:ext uri="{BB962C8B-B14F-4D97-AF65-F5344CB8AC3E}">
        <p14:creationId xmlns:p14="http://schemas.microsoft.com/office/powerpoint/2010/main" val="1683660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44" y="332656"/>
            <a:ext cx="9052560" cy="645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0578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4544"/>
            <a:ext cx="6912767"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701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67544" y="332656"/>
            <a:ext cx="8352928" cy="1692771"/>
          </a:xfrm>
          <a:prstGeom prst="rect">
            <a:avLst/>
          </a:prstGeom>
        </p:spPr>
        <p:txBody>
          <a:bodyPr wrap="square">
            <a:spAutoFit/>
          </a:bodyPr>
          <a:lstStyle/>
          <a:p>
            <a:pPr algn="ctr" rtl="0"/>
            <a:r>
              <a:rPr lang="en-US" sz="2400" b="1" dirty="0"/>
              <a:t>Congenital male </a:t>
            </a:r>
            <a:r>
              <a:rPr lang="en-US" sz="2400" b="1" dirty="0" smtClean="0"/>
              <a:t>abnormalities</a:t>
            </a:r>
          </a:p>
          <a:p>
            <a:pPr algn="ctr" rtl="0"/>
            <a:endParaRPr lang="en-US" sz="2400" b="1" dirty="0" smtClean="0"/>
          </a:p>
          <a:p>
            <a:pPr algn="just" rtl="0"/>
            <a:r>
              <a:rPr lang="en-US" sz="2800" dirty="0" smtClean="0"/>
              <a:t>Persistent </a:t>
            </a:r>
            <a:r>
              <a:rPr lang="en-US" sz="2800" dirty="0"/>
              <a:t>penile preputial </a:t>
            </a:r>
            <a:r>
              <a:rPr lang="en-US" sz="2800" dirty="0" smtClean="0"/>
              <a:t>frenulum</a:t>
            </a:r>
            <a:r>
              <a:rPr lang="en-US" sz="2800" dirty="0"/>
              <a:t> </a:t>
            </a:r>
            <a:r>
              <a:rPr lang="en-US" sz="2800" dirty="0" smtClean="0"/>
              <a:t>persistence </a:t>
            </a:r>
            <a:r>
              <a:rPr lang="en-US" sz="2800" dirty="0"/>
              <a:t>of or incomplete separation of the penis and prepuce</a:t>
            </a:r>
          </a:p>
        </p:txBody>
      </p:sp>
      <p:pic>
        <p:nvPicPr>
          <p:cNvPr id="5121" name="Picture 1" descr="C:\Users\saranet\Desktop\New folder (30)\New folder\IMG-20210505-WA0012.jpg"/>
          <p:cNvPicPr>
            <a:picLocks noChangeAspect="1" noChangeArrowheads="1"/>
          </p:cNvPicPr>
          <p:nvPr/>
        </p:nvPicPr>
        <p:blipFill>
          <a:blip r:embed="rId2" cstate="print"/>
          <a:srcRect/>
          <a:stretch>
            <a:fillRect/>
          </a:stretch>
        </p:blipFill>
        <p:spPr bwMode="auto">
          <a:xfrm>
            <a:off x="1043608" y="1988840"/>
            <a:ext cx="6992099" cy="3933056"/>
          </a:xfrm>
          <a:prstGeom prst="rect">
            <a:avLst/>
          </a:prstGeom>
          <a:noFill/>
        </p:spPr>
      </p:pic>
      <p:sp>
        <p:nvSpPr>
          <p:cNvPr id="4" name="مستطيل 3"/>
          <p:cNvSpPr/>
          <p:nvPr/>
        </p:nvSpPr>
        <p:spPr>
          <a:xfrm>
            <a:off x="683568" y="6021288"/>
            <a:ext cx="7128792" cy="461665"/>
          </a:xfrm>
          <a:prstGeom prst="rect">
            <a:avLst/>
          </a:prstGeom>
        </p:spPr>
        <p:txBody>
          <a:bodyPr wrap="square">
            <a:spAutoFit/>
          </a:bodyPr>
          <a:lstStyle/>
          <a:p>
            <a:r>
              <a:rPr kumimoji="0" lang="en-US" sz="24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Persistent </a:t>
            </a:r>
            <a:r>
              <a:rPr kumimoji="0" lang="en-US" sz="2400" b="1" i="0" u="none" strike="noStrike" cap="none" normalizeH="0" baseline="0" dirty="0" err="1" smtClean="0">
                <a:ln>
                  <a:noFill/>
                </a:ln>
                <a:solidFill>
                  <a:schemeClr val="tx1"/>
                </a:solidFill>
                <a:effectLst/>
                <a:latin typeface="Calibri" pitchFamily="34" charset="0"/>
                <a:ea typeface="Calibri" pitchFamily="34" charset="0"/>
                <a:cs typeface="Arial" pitchFamily="34" charset="0"/>
              </a:rPr>
              <a:t>preputial</a:t>
            </a:r>
            <a:r>
              <a:rPr kumimoji="0" lang="en-US" sz="24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 </a:t>
            </a:r>
            <a:r>
              <a:rPr kumimoji="0" lang="en-US" sz="2400" b="1" i="0" u="none" strike="noStrike" cap="none" normalizeH="0" baseline="0" dirty="0" err="1" smtClean="0">
                <a:ln>
                  <a:noFill/>
                </a:ln>
                <a:solidFill>
                  <a:schemeClr val="tx1"/>
                </a:solidFill>
                <a:effectLst/>
                <a:latin typeface="Calibri" pitchFamily="34" charset="0"/>
                <a:ea typeface="Calibri" pitchFamily="34" charset="0"/>
                <a:cs typeface="Arial" pitchFamily="34" charset="0"/>
              </a:rPr>
              <a:t>frenulum</a:t>
            </a:r>
            <a:r>
              <a:rPr kumimoji="0" lang="en-US" sz="24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 with penile deviation</a:t>
            </a:r>
            <a:endParaRPr lang="ar-IQ" sz="2400"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79512" y="1493490"/>
            <a:ext cx="4176464" cy="3231654"/>
          </a:xfrm>
          <a:prstGeom prst="rect">
            <a:avLst/>
          </a:prstGeom>
        </p:spPr>
        <p:txBody>
          <a:bodyPr wrap="square">
            <a:spAutoFit/>
          </a:bodyPr>
          <a:lstStyle/>
          <a:p>
            <a:pPr algn="ctr" rtl="0"/>
            <a:r>
              <a:rPr lang="en-US" sz="3200" b="1" dirty="0"/>
              <a:t>Penile </a:t>
            </a:r>
            <a:r>
              <a:rPr lang="en-US" sz="3200" b="1" dirty="0" smtClean="0"/>
              <a:t>conditions</a:t>
            </a:r>
          </a:p>
          <a:p>
            <a:pPr algn="ctr" rtl="0"/>
            <a:endParaRPr lang="en-US" sz="3200" b="1" dirty="0"/>
          </a:p>
          <a:p>
            <a:pPr algn="just" rtl="0"/>
            <a:r>
              <a:rPr lang="en-US" sz="2800" dirty="0" err="1" smtClean="0"/>
              <a:t>Fibropapilloma</a:t>
            </a:r>
            <a:r>
              <a:rPr lang="en-US" sz="2800" dirty="0" smtClean="0"/>
              <a:t> </a:t>
            </a:r>
            <a:r>
              <a:rPr lang="en-US" sz="2800" dirty="0"/>
              <a:t>(“wart</a:t>
            </a:r>
            <a:r>
              <a:rPr lang="en-US" sz="2800" dirty="0" smtClean="0"/>
              <a:t>”)</a:t>
            </a:r>
            <a:r>
              <a:rPr lang="en-US" sz="2800" dirty="0"/>
              <a:t> </a:t>
            </a:r>
            <a:r>
              <a:rPr lang="en-US" sz="2800" dirty="0" smtClean="0"/>
              <a:t>a benign </a:t>
            </a:r>
            <a:r>
              <a:rPr lang="en-US" sz="2800" dirty="0"/>
              <a:t>tumor of epithelial and connective tissue caused by a species-specific </a:t>
            </a:r>
            <a:r>
              <a:rPr lang="en-US" sz="2800" dirty="0" err="1"/>
              <a:t>papovavirus</a:t>
            </a:r>
            <a:r>
              <a:rPr lang="en-US" sz="2800" dirty="0"/>
              <a:t>.</a:t>
            </a:r>
          </a:p>
        </p:txBody>
      </p:sp>
      <p:pic>
        <p:nvPicPr>
          <p:cNvPr id="2049" name="Picture 1" descr="C:\Users\saranet\Desktop\New folder (30)\New folder\IMG-20210505-WA0023.jpg"/>
          <p:cNvPicPr>
            <a:picLocks noChangeAspect="1" noChangeArrowheads="1"/>
          </p:cNvPicPr>
          <p:nvPr/>
        </p:nvPicPr>
        <p:blipFill>
          <a:blip r:embed="rId2" cstate="print"/>
          <a:srcRect/>
          <a:stretch>
            <a:fillRect/>
          </a:stretch>
        </p:blipFill>
        <p:spPr bwMode="auto">
          <a:xfrm>
            <a:off x="4499992" y="260648"/>
            <a:ext cx="4104456" cy="6284335"/>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C:\Users\saranet\Desktop\New folder (30)\New folder\IMG-20210505-WA0013.jpg"/>
          <p:cNvPicPr>
            <a:picLocks noChangeAspect="1" noChangeArrowheads="1"/>
          </p:cNvPicPr>
          <p:nvPr/>
        </p:nvPicPr>
        <p:blipFill>
          <a:blip r:embed="rId2" cstate="print"/>
          <a:srcRect/>
          <a:stretch>
            <a:fillRect/>
          </a:stretch>
        </p:blipFill>
        <p:spPr bwMode="auto">
          <a:xfrm>
            <a:off x="971600" y="116632"/>
            <a:ext cx="7266831" cy="656213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539552" y="286492"/>
            <a:ext cx="806489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Spiral deviation of penis (“corkscrew penis”) in bull </a:t>
            </a:r>
            <a:endParaRPr kumimoji="0" lang="en-US" sz="44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6626" name="Picture 2" descr="C:\Users\saranet\Desktop\New folder (30)\New folder\IMG-20210505-WA0009.jpg"/>
          <p:cNvPicPr>
            <a:picLocks noChangeAspect="1" noChangeArrowheads="1"/>
          </p:cNvPicPr>
          <p:nvPr/>
        </p:nvPicPr>
        <p:blipFill>
          <a:blip r:embed="rId2" cstate="print"/>
          <a:srcRect/>
          <a:stretch>
            <a:fillRect/>
          </a:stretch>
        </p:blipFill>
        <p:spPr bwMode="auto">
          <a:xfrm>
            <a:off x="688032" y="908720"/>
            <a:ext cx="7772400" cy="5891537"/>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saranet\Desktop\New folder (30)\New folder\IMG-20210505-WA0019.jpg"/>
          <p:cNvPicPr>
            <a:picLocks noChangeAspect="1" noChangeArrowheads="1"/>
          </p:cNvPicPr>
          <p:nvPr/>
        </p:nvPicPr>
        <p:blipFill>
          <a:blip r:embed="rId2" cstate="print"/>
          <a:srcRect/>
          <a:stretch>
            <a:fillRect/>
          </a:stretch>
        </p:blipFill>
        <p:spPr bwMode="auto">
          <a:xfrm>
            <a:off x="611560" y="1556792"/>
            <a:ext cx="8099701" cy="4366245"/>
          </a:xfrm>
          <a:prstGeom prst="rect">
            <a:avLst/>
          </a:prstGeom>
          <a:noFill/>
        </p:spPr>
      </p:pic>
      <p:sp>
        <p:nvSpPr>
          <p:cNvPr id="4" name="مستطيل 3"/>
          <p:cNvSpPr/>
          <p:nvPr/>
        </p:nvSpPr>
        <p:spPr>
          <a:xfrm>
            <a:off x="755576" y="6021288"/>
            <a:ext cx="8820472" cy="400110"/>
          </a:xfrm>
          <a:prstGeom prst="rect">
            <a:avLst/>
          </a:prstGeom>
        </p:spPr>
        <p:txBody>
          <a:bodyPr wrap="square">
            <a:spAutoFit/>
          </a:bodyPr>
          <a:lstStyle/>
          <a:p>
            <a:pPr algn="l" rtl="0"/>
            <a:r>
              <a:rPr lang="en-US" sz="2000" b="1" dirty="0"/>
              <a:t>Penile hematoma (“broken penis”) with secondary penile </a:t>
            </a:r>
            <a:r>
              <a:rPr lang="en-US" sz="2000" b="1" dirty="0" err="1"/>
              <a:t>prolapse</a:t>
            </a:r>
            <a:r>
              <a:rPr lang="en-US" sz="2000" b="1" dirty="0"/>
              <a:t> in bull</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C:\Users\saranet\Desktop\New folder (30)\New folder\IMG-20210505-WA0017.jpg"/>
          <p:cNvPicPr>
            <a:picLocks noChangeAspect="1" noChangeArrowheads="1"/>
          </p:cNvPicPr>
          <p:nvPr/>
        </p:nvPicPr>
        <p:blipFill>
          <a:blip r:embed="rId2" cstate="print"/>
          <a:srcRect/>
          <a:stretch>
            <a:fillRect/>
          </a:stretch>
        </p:blipFill>
        <p:spPr bwMode="auto">
          <a:xfrm>
            <a:off x="971600" y="764704"/>
            <a:ext cx="7205398" cy="5122588"/>
          </a:xfrm>
          <a:prstGeom prst="rect">
            <a:avLst/>
          </a:prstGeom>
          <a:noFill/>
        </p:spPr>
      </p:pic>
      <p:sp>
        <p:nvSpPr>
          <p:cNvPr id="4" name="مستطيل 3"/>
          <p:cNvSpPr/>
          <p:nvPr/>
        </p:nvSpPr>
        <p:spPr>
          <a:xfrm>
            <a:off x="3275856" y="5949280"/>
            <a:ext cx="3312368" cy="523220"/>
          </a:xfrm>
          <a:prstGeom prst="rect">
            <a:avLst/>
          </a:prstGeom>
        </p:spPr>
        <p:txBody>
          <a:bodyPr wrap="square">
            <a:spAutoFit/>
          </a:bodyPr>
          <a:lstStyle/>
          <a:p>
            <a:pPr algn="l" rtl="0"/>
            <a:r>
              <a:rPr lang="en-US" sz="2800" dirty="0" smtClean="0"/>
              <a:t>Penile trauma</a:t>
            </a:r>
            <a:endParaRPr lang="en-US"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98864"/>
            <a:ext cx="4588957"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0758" y="2348880"/>
            <a:ext cx="3030381" cy="369332"/>
          </a:xfrm>
          <a:prstGeom prst="rect">
            <a:avLst/>
          </a:prstGeom>
        </p:spPr>
        <p:txBody>
          <a:bodyPr wrap="none">
            <a:spAutoFit/>
          </a:bodyPr>
          <a:lstStyle/>
          <a:p>
            <a:r>
              <a:rPr lang="en-US" b="1" dirty="0"/>
              <a:t>The primary functions of MRS</a:t>
            </a:r>
          </a:p>
        </p:txBody>
      </p:sp>
    </p:spTree>
    <p:extLst>
      <p:ext uri="{BB962C8B-B14F-4D97-AF65-F5344CB8AC3E}">
        <p14:creationId xmlns:p14="http://schemas.microsoft.com/office/powerpoint/2010/main" val="18545646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3528" y="188640"/>
            <a:ext cx="7776864" cy="830997"/>
          </a:xfrm>
          <a:prstGeom prst="rect">
            <a:avLst/>
          </a:prstGeom>
        </p:spPr>
        <p:txBody>
          <a:bodyPr wrap="square">
            <a:spAutoFit/>
          </a:bodyPr>
          <a:lstStyle/>
          <a:p>
            <a:pPr algn="ctr" rtl="0"/>
            <a:r>
              <a:rPr lang="en-US" sz="2400" b="1" dirty="0" smtClean="0"/>
              <a:t>Prolapsed </a:t>
            </a:r>
            <a:r>
              <a:rPr lang="en-US" sz="2400" b="1" dirty="0"/>
              <a:t>prepuce (preputial </a:t>
            </a:r>
            <a:r>
              <a:rPr lang="en-US" sz="2400" b="1" dirty="0" smtClean="0"/>
              <a:t>eversion) mucosa </a:t>
            </a:r>
            <a:r>
              <a:rPr lang="en-US" sz="2400" b="1" dirty="0"/>
              <a:t>lining the preputial cavity prolapses through the preputial orifice.</a:t>
            </a:r>
          </a:p>
        </p:txBody>
      </p:sp>
      <p:pic>
        <p:nvPicPr>
          <p:cNvPr id="27650" name="Picture 2" descr="C:\Users\saranet\Desktop\New folder (30)\New folder\IMG-20210505-WA0018.jpg"/>
          <p:cNvPicPr>
            <a:picLocks noChangeAspect="1" noChangeArrowheads="1"/>
          </p:cNvPicPr>
          <p:nvPr/>
        </p:nvPicPr>
        <p:blipFill>
          <a:blip r:embed="rId2" cstate="print"/>
          <a:srcRect/>
          <a:stretch>
            <a:fillRect/>
          </a:stretch>
        </p:blipFill>
        <p:spPr bwMode="auto">
          <a:xfrm>
            <a:off x="1331640" y="1196752"/>
            <a:ext cx="6434884" cy="4896544"/>
          </a:xfrm>
          <a:prstGeom prst="rect">
            <a:avLst/>
          </a:prstGeom>
          <a:noFill/>
        </p:spPr>
      </p:pic>
      <p:sp>
        <p:nvSpPr>
          <p:cNvPr id="4" name="مستطيل 3"/>
          <p:cNvSpPr/>
          <p:nvPr/>
        </p:nvSpPr>
        <p:spPr>
          <a:xfrm>
            <a:off x="2339752" y="6165304"/>
            <a:ext cx="3600400" cy="461665"/>
          </a:xfrm>
          <a:prstGeom prst="rect">
            <a:avLst/>
          </a:prstGeom>
        </p:spPr>
        <p:txBody>
          <a:bodyPr wrap="square">
            <a:spAutoFit/>
          </a:bodyPr>
          <a:lstStyle/>
          <a:p>
            <a:pPr rtl="0"/>
            <a:r>
              <a:rPr lang="en-US" sz="2400" b="1" dirty="0" err="1"/>
              <a:t>Preputial</a:t>
            </a:r>
            <a:r>
              <a:rPr lang="en-US" sz="2400" b="1" dirty="0"/>
              <a:t> </a:t>
            </a:r>
            <a:r>
              <a:rPr lang="en-US" sz="2400" b="1" dirty="0" err="1"/>
              <a:t>prolapse</a:t>
            </a:r>
            <a:r>
              <a:rPr lang="en-US" sz="2400" b="1" dirty="0"/>
              <a:t> in bull</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39552" y="260648"/>
            <a:ext cx="5040560" cy="523220"/>
          </a:xfrm>
          <a:prstGeom prst="rect">
            <a:avLst/>
          </a:prstGeom>
        </p:spPr>
        <p:txBody>
          <a:bodyPr wrap="square">
            <a:spAutoFit/>
          </a:bodyPr>
          <a:lstStyle/>
          <a:p>
            <a:pPr algn="l" rtl="0"/>
            <a:r>
              <a:rPr lang="en-US" sz="2800" dirty="0"/>
              <a:t>6-Preputial and penile abscess</a:t>
            </a:r>
          </a:p>
        </p:txBody>
      </p:sp>
      <p:pic>
        <p:nvPicPr>
          <p:cNvPr id="28674" name="Picture 2" descr="C:\Users\saranet\Desktop\New folder (30)\New folder\IMG-20210505-WA0010.jpg"/>
          <p:cNvPicPr>
            <a:picLocks noChangeAspect="1" noChangeArrowheads="1"/>
          </p:cNvPicPr>
          <p:nvPr/>
        </p:nvPicPr>
        <p:blipFill>
          <a:blip r:embed="rId2" cstate="print"/>
          <a:srcRect/>
          <a:stretch>
            <a:fillRect/>
          </a:stretch>
        </p:blipFill>
        <p:spPr bwMode="auto">
          <a:xfrm>
            <a:off x="1043608" y="836712"/>
            <a:ext cx="7032104" cy="5120251"/>
          </a:xfrm>
          <a:prstGeom prst="rect">
            <a:avLst/>
          </a:prstGeom>
          <a:noFill/>
        </p:spPr>
      </p:pic>
      <p:sp>
        <p:nvSpPr>
          <p:cNvPr id="4" name="مستطيل 3"/>
          <p:cNvSpPr/>
          <p:nvPr/>
        </p:nvSpPr>
        <p:spPr>
          <a:xfrm>
            <a:off x="2411760" y="5949280"/>
            <a:ext cx="3816424" cy="523220"/>
          </a:xfrm>
          <a:prstGeom prst="rect">
            <a:avLst/>
          </a:prstGeom>
        </p:spPr>
        <p:txBody>
          <a:bodyPr wrap="square">
            <a:spAutoFit/>
          </a:bodyPr>
          <a:lstStyle/>
          <a:p>
            <a:pPr rtl="0"/>
            <a:r>
              <a:rPr lang="en-US" sz="2800" dirty="0"/>
              <a:t>Penile abscess in bull</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18051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329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1115616" y="548680"/>
            <a:ext cx="7056784"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The primary functions of </a:t>
            </a:r>
            <a:r>
              <a:rPr lang="en-US" sz="4000" b="1" dirty="0" smtClean="0">
                <a:latin typeface="Calibri" pitchFamily="34" charset="0"/>
                <a:ea typeface="Calibri" pitchFamily="34" charset="0"/>
                <a:cs typeface="Arial" pitchFamily="34" charset="0"/>
              </a:rPr>
              <a:t>MRS</a:t>
            </a:r>
            <a:endParaRPr kumimoji="0" lang="en-US"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107504" y="1340768"/>
            <a:ext cx="8928992" cy="4524315"/>
          </a:xfrm>
          <a:prstGeom prst="rect">
            <a:avLst/>
          </a:prstGeom>
        </p:spPr>
        <p:txBody>
          <a:bodyPr wrap="square">
            <a:spAutoFit/>
          </a:bodyPr>
          <a:lstStyle/>
          <a:p>
            <a:pPr lvl="0" algn="just" rtl="0" eaLnBrk="0" fontAlgn="base" hangingPunct="0">
              <a:spcBef>
                <a:spcPct val="0"/>
              </a:spcBef>
              <a:spcAft>
                <a:spcPct val="0"/>
              </a:spcAft>
            </a:pPr>
            <a:r>
              <a:rPr lang="en-US" sz="3600" dirty="0" smtClean="0"/>
              <a:t>	The</a:t>
            </a:r>
            <a:r>
              <a:rPr lang="en-US" sz="3600" dirty="0"/>
              <a:t> </a:t>
            </a:r>
            <a:r>
              <a:rPr lang="en-US" sz="3600" b="1" dirty="0"/>
              <a:t>organs</a:t>
            </a:r>
            <a:r>
              <a:rPr lang="en-US" sz="3600" dirty="0"/>
              <a:t> of the </a:t>
            </a:r>
            <a:r>
              <a:rPr lang="en-US" sz="3600" b="1" dirty="0"/>
              <a:t>male reproductive system</a:t>
            </a:r>
            <a:r>
              <a:rPr lang="en-US" sz="3600" dirty="0"/>
              <a:t> are specialized for </a:t>
            </a:r>
            <a:r>
              <a:rPr lang="en-US" sz="3600" dirty="0" smtClean="0"/>
              <a:t>four </a:t>
            </a:r>
            <a:r>
              <a:rPr lang="en-US" sz="3600" dirty="0"/>
              <a:t>primary </a:t>
            </a:r>
            <a:r>
              <a:rPr lang="en-US" sz="3600" b="1" dirty="0" smtClean="0"/>
              <a:t>functions</a:t>
            </a:r>
            <a:r>
              <a:rPr lang="en-US" sz="3600" dirty="0"/>
              <a:t> </a:t>
            </a:r>
            <a:r>
              <a:rPr lang="en-US" sz="3600" dirty="0" smtClean="0"/>
              <a:t>To </a:t>
            </a:r>
          </a:p>
          <a:p>
            <a:pPr lvl="0" algn="just" rtl="0" eaLnBrk="0" fontAlgn="base" hangingPunct="0">
              <a:spcBef>
                <a:spcPct val="0"/>
              </a:spcBef>
              <a:spcAft>
                <a:spcPct val="0"/>
              </a:spcAft>
            </a:pPr>
            <a:r>
              <a:rPr lang="en-US" sz="3600" dirty="0" smtClean="0"/>
              <a:t>1- Produce,</a:t>
            </a:r>
          </a:p>
          <a:p>
            <a:pPr lvl="0" algn="just" rtl="0" eaLnBrk="0" fontAlgn="base" hangingPunct="0">
              <a:spcBef>
                <a:spcPct val="0"/>
              </a:spcBef>
              <a:spcAft>
                <a:spcPct val="0"/>
              </a:spcAft>
            </a:pPr>
            <a:r>
              <a:rPr lang="en-US" sz="3600" dirty="0" smtClean="0"/>
              <a:t>2- Maintain, </a:t>
            </a:r>
          </a:p>
          <a:p>
            <a:pPr lvl="0" algn="just" rtl="0" eaLnBrk="0" fontAlgn="base" hangingPunct="0">
              <a:spcBef>
                <a:spcPct val="0"/>
              </a:spcBef>
              <a:spcAft>
                <a:spcPct val="0"/>
              </a:spcAft>
            </a:pPr>
            <a:r>
              <a:rPr lang="en-US" sz="3600" dirty="0" smtClean="0"/>
              <a:t>3- Transport, and </a:t>
            </a:r>
          </a:p>
          <a:p>
            <a:pPr lvl="0" algn="just" rtl="0" eaLnBrk="0" fontAlgn="base" hangingPunct="0">
              <a:spcBef>
                <a:spcPct val="0"/>
              </a:spcBef>
              <a:spcAft>
                <a:spcPct val="0"/>
              </a:spcAft>
            </a:pPr>
            <a:r>
              <a:rPr lang="en-US" sz="3600" dirty="0" smtClean="0"/>
              <a:t>4- Nourish sperm </a:t>
            </a:r>
            <a:r>
              <a:rPr lang="en-US" sz="3600" dirty="0"/>
              <a:t>(the </a:t>
            </a:r>
            <a:r>
              <a:rPr lang="en-US" sz="3600" b="1" dirty="0"/>
              <a:t>male </a:t>
            </a:r>
            <a:r>
              <a:rPr lang="en-US" sz="3600" b="1" dirty="0" smtClean="0"/>
              <a:t>reproductive cells) </a:t>
            </a:r>
            <a:r>
              <a:rPr lang="en-US" sz="3600" b="1" dirty="0"/>
              <a:t>and protective fluid ( semen ). </a:t>
            </a:r>
            <a:endParaRPr lang="en-US" sz="5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088152"/>
            <a:ext cx="7920880" cy="5016758"/>
          </a:xfrm>
          <a:prstGeom prst="rect">
            <a:avLst/>
          </a:prstGeom>
        </p:spPr>
        <p:txBody>
          <a:bodyPr wrap="square">
            <a:spAutoFit/>
          </a:bodyPr>
          <a:lstStyle/>
          <a:p>
            <a:pPr algn="just" rtl="0"/>
            <a:r>
              <a:rPr lang="en-US" sz="3200" dirty="0" smtClean="0"/>
              <a:t>	A </a:t>
            </a:r>
            <a:r>
              <a:rPr lang="en-US" sz="3200" dirty="0"/>
              <a:t>teaser bull is a term describing a bull whose reproductive system has been surgically altered to render him sterile. The purpose of </a:t>
            </a:r>
            <a:r>
              <a:rPr lang="en-US" sz="3200" dirty="0" smtClean="0"/>
              <a:t> </a:t>
            </a:r>
            <a:r>
              <a:rPr lang="en-US" sz="3200" dirty="0"/>
              <a:t>bulls is to aid in </a:t>
            </a:r>
            <a:r>
              <a:rPr lang="en-US" sz="3200" b="1" dirty="0"/>
              <a:t>detection of cows in estrus</a:t>
            </a:r>
            <a:r>
              <a:rPr lang="en-US" sz="3200" dirty="0"/>
              <a:t> to facilitate when to artificially inseminate. </a:t>
            </a:r>
            <a:endParaRPr lang="en-US" sz="3200" dirty="0" smtClean="0"/>
          </a:p>
          <a:p>
            <a:pPr algn="just" rtl="0"/>
            <a:r>
              <a:rPr lang="en-US" sz="3200" dirty="0" smtClean="0"/>
              <a:t>	</a:t>
            </a:r>
            <a:r>
              <a:rPr lang="en-US" sz="3200" dirty="0"/>
              <a:t>Tail head paint, mount detectors, and visual observation, all these methods depend on </a:t>
            </a:r>
            <a:r>
              <a:rPr lang="en-US" sz="3200" b="1" dirty="0"/>
              <a:t>female cattle</a:t>
            </a:r>
            <a:r>
              <a:rPr lang="en-US" sz="3200" dirty="0"/>
              <a:t>. Thus these methods might miss females with weak or short estrus behavior</a:t>
            </a:r>
            <a:r>
              <a:rPr lang="en-US" sz="3200" dirty="0" smtClean="0"/>
              <a:t>.</a:t>
            </a:r>
            <a:endParaRPr lang="en-US" sz="3200" dirty="0"/>
          </a:p>
        </p:txBody>
      </p:sp>
      <p:sp>
        <p:nvSpPr>
          <p:cNvPr id="5" name="Rectangle 4"/>
          <p:cNvSpPr/>
          <p:nvPr/>
        </p:nvSpPr>
        <p:spPr>
          <a:xfrm>
            <a:off x="611560" y="344850"/>
            <a:ext cx="2597762" cy="707886"/>
          </a:xfrm>
          <a:prstGeom prst="rect">
            <a:avLst/>
          </a:prstGeom>
        </p:spPr>
        <p:txBody>
          <a:bodyPr wrap="none">
            <a:spAutoFit/>
          </a:bodyPr>
          <a:lstStyle/>
          <a:p>
            <a:pPr algn="l"/>
            <a:r>
              <a:rPr lang="en-US" sz="4000" b="1" dirty="0" smtClean="0"/>
              <a:t>Teaser Bull </a:t>
            </a:r>
            <a:endParaRPr lang="en-US" sz="4000" b="1" dirty="0"/>
          </a:p>
        </p:txBody>
      </p:sp>
      <p:sp>
        <p:nvSpPr>
          <p:cNvPr id="6" name="TextBox 5"/>
          <p:cNvSpPr txBox="1"/>
          <p:nvPr/>
        </p:nvSpPr>
        <p:spPr>
          <a:xfrm>
            <a:off x="7756335" y="457508"/>
            <a:ext cx="1064137" cy="523220"/>
          </a:xfrm>
          <a:prstGeom prst="rect">
            <a:avLst/>
          </a:prstGeom>
          <a:noFill/>
        </p:spPr>
        <p:txBody>
          <a:bodyPr wrap="none" rtlCol="0">
            <a:spAutoFit/>
          </a:bodyPr>
          <a:lstStyle/>
          <a:p>
            <a:r>
              <a:rPr lang="en-US" sz="2800" b="1" dirty="0" smtClean="0"/>
              <a:t>Part 1</a:t>
            </a:r>
            <a:endParaRPr lang="en-US" sz="2800" b="1" dirty="0"/>
          </a:p>
        </p:txBody>
      </p:sp>
    </p:spTree>
    <p:extLst>
      <p:ext uri="{BB962C8B-B14F-4D97-AF65-F5344CB8AC3E}">
        <p14:creationId xmlns:p14="http://schemas.microsoft.com/office/powerpoint/2010/main" val="1560267564"/>
      </p:ext>
    </p:extLst>
  </p:cSld>
  <p:clrMapOvr>
    <a:masterClrMapping/>
  </p:clrMapOvr>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2773</TotalTime>
  <Words>1308</Words>
  <Application>Microsoft Office PowerPoint</Application>
  <PresentationFormat>On-screen Show (4:3)</PresentationFormat>
  <Paragraphs>205</Paragraphs>
  <Slides>72</Slides>
  <Notes>0</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سمة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Choosing A Teaser Bull </vt:lpstr>
      <vt:lpstr>PowerPoint Presentation</vt:lpstr>
      <vt:lpstr>Surgical Procedures </vt:lpstr>
      <vt:lpstr>PowerPoint Presentation</vt:lpstr>
      <vt:lpstr>PowerPoint Presentation</vt:lpstr>
      <vt:lpstr>Vasectomy</vt:lpstr>
      <vt:lpstr>Surgical Procedure</vt:lpstr>
      <vt:lpstr>Cont.………………..</vt:lpstr>
      <vt:lpstr>Procedure for vasectomy</vt:lpstr>
      <vt:lpstr>Epididymectomy</vt:lpstr>
      <vt:lpstr>Cont.……….</vt:lpstr>
      <vt:lpstr>Procedure for Epididymectomy</vt:lpstr>
      <vt:lpstr>Penile–prepuce Translocation</vt:lpstr>
      <vt:lpstr>Cont..……</vt:lpstr>
      <vt:lpstr>Surgical Procedure </vt:lpstr>
      <vt:lpstr>Penile–prepuce translocation</vt:lpstr>
      <vt:lpstr>PowerPoint Presentation</vt:lpstr>
      <vt:lpstr>Video</vt:lpstr>
      <vt:lpstr>PowerPoint Presentation</vt:lpstr>
      <vt:lpstr>PowerPoint Presentation</vt:lpstr>
      <vt:lpstr>Male Reproductive Sys. Dog</vt:lpstr>
      <vt:lpstr>PowerPoint Presentation</vt:lpstr>
      <vt:lpstr>ETIOLOGY</vt:lpstr>
      <vt:lpstr>Persistent Penile Frenulum</vt:lpstr>
      <vt:lpstr>PowerPoint Presentation</vt:lpstr>
      <vt:lpstr>Hypospadia</vt:lpstr>
      <vt:lpstr>Hypospadias in dogs</vt:lpstr>
      <vt:lpstr>Type of Hypospadias</vt:lpstr>
      <vt:lpstr>Treatment </vt:lpstr>
      <vt:lpstr>Urethrostomy </vt:lpstr>
      <vt:lpstr>PowerPoint Presentation</vt:lpstr>
      <vt:lpstr>Phimosis (congenital or acquired)</vt:lpstr>
      <vt:lpstr>Cont.………</vt:lpstr>
      <vt:lpstr>Congenital phimosis</vt:lpstr>
      <vt:lpstr>Cont.……….</vt:lpstr>
      <vt:lpstr>Phimosis</vt:lpstr>
      <vt:lpstr>Phimosis With Adhesion</vt:lpstr>
      <vt:lpstr>Os Penis Deformity</vt:lpstr>
      <vt:lpstr>Treatment </vt:lpstr>
      <vt:lpstr>Cont.…….</vt:lpstr>
      <vt:lpstr>Priapism</vt:lpstr>
      <vt:lpstr>Priapism </vt:lpstr>
      <vt:lpstr>Penile and Preputial wounds</vt:lpstr>
      <vt:lpstr>Cont. ………</vt:lpstr>
      <vt:lpstr>PowerPoint Presentation</vt:lpstr>
      <vt:lpstr>Penile and Preputial Foreign Body</vt:lpstr>
      <vt:lpstr>Neoplasia </vt:lpstr>
      <vt:lpstr>PowerPoint Presentation</vt:lpstr>
      <vt:lpstr>Balanoposthitis</vt:lpstr>
      <vt:lpstr>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saranet</dc:creator>
  <cp:lastModifiedBy>LOAY</cp:lastModifiedBy>
  <cp:revision>98</cp:revision>
  <dcterms:created xsi:type="dcterms:W3CDTF">2021-05-05T14:49:44Z</dcterms:created>
  <dcterms:modified xsi:type="dcterms:W3CDTF">2021-06-10T10:01:45Z</dcterms:modified>
</cp:coreProperties>
</file>